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embeddedFontLst>
    <p:embeddedFont>
      <p:font typeface="Liter" charset="-122" pitchFamily="34"/>
      <p:regular r:id="rId19"/>
    </p:embeddedFont>
    <p:embeddedFont>
      <p:font typeface="Hedvig Letters Sans" charset="-122" pitchFamily="34"/>
      <p:regular r:id="rId20"/>
    </p:embeddedFont>
    <p:embeddedFont>
      <p:font typeface="Quattrocento Sans" charset="-122" pitchFamily="34"/>
      <p:regular r:id="rId21"/>
    </p:embeddedFont>
    <p:embeddedFont>
      <p:font typeface="MiSans" charset="-122" pitchFamily="34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/Relationships>
</file>

<file path=ppt/media/>
</file>

<file path=ppt/media/image-1-1.png>
</file>

<file path=ppt/media/image-11-1.png>
</file>

<file path=ppt/media/image-12-1.png>
</file>

<file path=ppt/media/image-4-1.jp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0.wp.com/137d0d964b4b54848bfe19e653e04757d3e9010e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2811" r="2811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D">
                  <a:alpha val="95000"/>
                </a:srgbClr>
              </a:gs>
              <a:gs pos="50000">
                <a:srgbClr val="1A1D2D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385763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76199" y="0"/>
                </a:moveTo>
                <a:lnTo>
                  <a:pt x="371476" y="0"/>
                </a:lnTo>
                <a:cubicBezTo>
                  <a:pt x="413560" y="0"/>
                  <a:pt x="447675" y="34115"/>
                  <a:pt x="447675" y="76199"/>
                </a:cubicBezTo>
                <a:lnTo>
                  <a:pt x="447675" y="371476"/>
                </a:lnTo>
                <a:cubicBezTo>
                  <a:pt x="447675" y="413560"/>
                  <a:pt x="413560" y="447675"/>
                  <a:pt x="371476" y="447675"/>
                </a:cubicBezTo>
                <a:lnTo>
                  <a:pt x="76199" y="447675"/>
                </a:lnTo>
                <a:cubicBezTo>
                  <a:pt x="34115" y="447675"/>
                  <a:pt x="0" y="413560"/>
                  <a:pt x="0" y="371476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A86FF">
              <a:alpha val="20000"/>
            </a:srgbClr>
          </a:soli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495300" y="4953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6" name="Text 3"/>
          <p:cNvSpPr/>
          <p:nvPr/>
        </p:nvSpPr>
        <p:spPr>
          <a:xfrm>
            <a:off x="952500" y="476250"/>
            <a:ext cx="2600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135" kern="0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GÜVENLİK DENETİM ARACI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1524000"/>
            <a:ext cx="4839146" cy="1228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DF2F4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Cloudflare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2438400"/>
            <a:ext cx="3331220" cy="1228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3A86F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Tunnel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3352800"/>
            <a:ext cx="3564434" cy="1228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00F5D4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Auditor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000" y="4657725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A86FF"/>
              </a:gs>
              <a:gs pos="50000">
                <a:srgbClr val="00F5D4"/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1" name="Text 8"/>
          <p:cNvSpPr/>
          <p:nvPr/>
        </p:nvSpPr>
        <p:spPr>
          <a:xfrm>
            <a:off x="381000" y="4943475"/>
            <a:ext cx="651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Güvenlik Denetimi ve Risk Yönetimi Platformu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1000" y="6096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3A86FF">
              <a:alpha val="20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504825" y="62103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14" name="Text 11"/>
          <p:cNvSpPr/>
          <p:nvPr/>
        </p:nvSpPr>
        <p:spPr>
          <a:xfrm>
            <a:off x="876300" y="6172200"/>
            <a:ext cx="343121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120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H. Arda Karabacak - ISU - BGT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/>
              </a:gs>
              <a:gs pos="100000">
                <a:srgbClr val="00F5D4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19113" y="5905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505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Değer Önerisi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571500"/>
            <a:ext cx="5219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Projenin Katkıları ve Farkı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5600700" cy="1466850"/>
          </a:xfrm>
          <a:custGeom>
            <a:avLst/>
            <a:gdLst/>
            <a:ahLst/>
            <a:cxnLst/>
            <a:rect l="l" t="t" r="r" b="b"/>
            <a:pathLst>
              <a:path w="5600700" h="1466850">
                <a:moveTo>
                  <a:pt x="38100" y="0"/>
                </a:moveTo>
                <a:lnTo>
                  <a:pt x="5486403" y="0"/>
                </a:lnTo>
                <a:cubicBezTo>
                  <a:pt x="5549528" y="0"/>
                  <a:pt x="5600700" y="51172"/>
                  <a:pt x="5600700" y="114297"/>
                </a:cubicBezTo>
                <a:lnTo>
                  <a:pt x="5600700" y="1352553"/>
                </a:lnTo>
                <a:cubicBezTo>
                  <a:pt x="5600700" y="1415678"/>
                  <a:pt x="5549528" y="1466850"/>
                  <a:pt x="5486403" y="1466850"/>
                </a:cubicBezTo>
                <a:lnTo>
                  <a:pt x="38100" y="1466850"/>
                </a:lnTo>
                <a:cubicBezTo>
                  <a:pt x="17072" y="1466850"/>
                  <a:pt x="0" y="1449778"/>
                  <a:pt x="0" y="1428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1466850"/>
          </a:xfrm>
          <a:custGeom>
            <a:avLst/>
            <a:gdLst/>
            <a:ahLst/>
            <a:cxnLst/>
            <a:rect l="l" t="t" r="r" b="b"/>
            <a:pathLst>
              <a:path w="38100" h="1466850">
                <a:moveTo>
                  <a:pt x="38100" y="0"/>
                </a:moveTo>
                <a:lnTo>
                  <a:pt x="38100" y="0"/>
                </a:lnTo>
                <a:lnTo>
                  <a:pt x="38100" y="1466850"/>
                </a:lnTo>
                <a:lnTo>
                  <a:pt x="38100" y="1466850"/>
                </a:lnTo>
                <a:cubicBezTo>
                  <a:pt x="17072" y="1466850"/>
                  <a:pt x="0" y="1449778"/>
                  <a:pt x="0" y="1428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8" name="Shape 6"/>
          <p:cNvSpPr/>
          <p:nvPr/>
        </p:nvSpPr>
        <p:spPr>
          <a:xfrm>
            <a:off x="609600" y="1409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62000" y="1562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114300"/>
                </a:moveTo>
                <a:cubicBezTo>
                  <a:pt x="200025" y="66987"/>
                  <a:pt x="161613" y="28575"/>
                  <a:pt x="114300" y="28575"/>
                </a:cubicBezTo>
                <a:cubicBezTo>
                  <a:pt x="66987" y="28575"/>
                  <a:pt x="28575" y="66987"/>
                  <a:pt x="28575" y="114300"/>
                </a:cubicBezTo>
                <a:cubicBezTo>
                  <a:pt x="28575" y="161613"/>
                  <a:pt x="66987" y="200025"/>
                  <a:pt x="114300" y="200025"/>
                </a:cubicBezTo>
                <a:cubicBezTo>
                  <a:pt x="161613" y="200025"/>
                  <a:pt x="200025" y="161613"/>
                  <a:pt x="200025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50019"/>
                </a:moveTo>
                <a:cubicBezTo>
                  <a:pt x="134014" y="150019"/>
                  <a:pt x="150019" y="134014"/>
                  <a:pt x="150019" y="114300"/>
                </a:cubicBezTo>
                <a:cubicBezTo>
                  <a:pt x="150019" y="94586"/>
                  <a:pt x="134014" y="78581"/>
                  <a:pt x="114300" y="78581"/>
                </a:cubicBezTo>
                <a:cubicBezTo>
                  <a:pt x="94586" y="78581"/>
                  <a:pt x="78581" y="94586"/>
                  <a:pt x="78581" y="114300"/>
                </a:cubicBezTo>
                <a:cubicBezTo>
                  <a:pt x="78581" y="134014"/>
                  <a:pt x="94586" y="150019"/>
                  <a:pt x="114300" y="150019"/>
                </a:cubicBezTo>
                <a:close/>
                <a:moveTo>
                  <a:pt x="114300" y="50006"/>
                </a:moveTo>
                <a:cubicBezTo>
                  <a:pt x="149785" y="50006"/>
                  <a:pt x="178594" y="78815"/>
                  <a:pt x="178594" y="114300"/>
                </a:cubicBezTo>
                <a:cubicBezTo>
                  <a:pt x="178594" y="149785"/>
                  <a:pt x="149785" y="178594"/>
                  <a:pt x="114300" y="178594"/>
                </a:cubicBezTo>
                <a:cubicBezTo>
                  <a:pt x="78815" y="178594"/>
                  <a:pt x="50006" y="149785"/>
                  <a:pt x="50006" y="114300"/>
                </a:cubicBezTo>
                <a:cubicBezTo>
                  <a:pt x="50006" y="78815"/>
                  <a:pt x="78815" y="50006"/>
                  <a:pt x="114300" y="50006"/>
                </a:cubicBezTo>
                <a:close/>
                <a:moveTo>
                  <a:pt x="100013" y="114300"/>
                </a:moveTo>
                <a:cubicBezTo>
                  <a:pt x="100013" y="106415"/>
                  <a:pt x="106415" y="100013"/>
                  <a:pt x="114300" y="100013"/>
                </a:cubicBez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0" name="Text 8"/>
          <p:cNvSpPr/>
          <p:nvPr/>
        </p:nvSpPr>
        <p:spPr>
          <a:xfrm>
            <a:off x="1295400" y="1409700"/>
            <a:ext cx="4610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Cloudflare Özelinde Odaklı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95400" y="1752600"/>
            <a:ext cx="45910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Mevcut genel güvenlik araçlarından farklı olarak,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sadece Cloudflare Tunnel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yapılandırmalarına odaklanır. Bu sayede daha derinlemesine ve doğru analiz sunar.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0050" y="2838450"/>
            <a:ext cx="5600700" cy="1219200"/>
          </a:xfrm>
          <a:custGeom>
            <a:avLst/>
            <a:gdLst/>
            <a:ahLst/>
            <a:cxnLst/>
            <a:rect l="l" t="t" r="r" b="b"/>
            <a:pathLst>
              <a:path w="5600700" h="1219200">
                <a:moveTo>
                  <a:pt x="38100" y="0"/>
                </a:moveTo>
                <a:lnTo>
                  <a:pt x="5486400" y="0"/>
                </a:lnTo>
                <a:cubicBezTo>
                  <a:pt x="5549484" y="0"/>
                  <a:pt x="5600700" y="51216"/>
                  <a:pt x="5600700" y="114300"/>
                </a:cubicBezTo>
                <a:lnTo>
                  <a:pt x="5600700" y="1104900"/>
                </a:lnTo>
                <a:cubicBezTo>
                  <a:pt x="5600700" y="1167984"/>
                  <a:pt x="5549484" y="1219200"/>
                  <a:pt x="5486400" y="1219200"/>
                </a:cubicBez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1F5D4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3" name="Shape 11"/>
          <p:cNvSpPr/>
          <p:nvPr/>
        </p:nvSpPr>
        <p:spPr>
          <a:xfrm>
            <a:off x="400050" y="2838450"/>
            <a:ext cx="38100" cy="1219200"/>
          </a:xfrm>
          <a:custGeom>
            <a:avLst/>
            <a:gdLst/>
            <a:ahLst/>
            <a:cxnLst/>
            <a:rect l="l" t="t" r="r" b="b"/>
            <a:pathLst>
              <a:path w="38100" h="1219200">
                <a:moveTo>
                  <a:pt x="38100" y="0"/>
                </a:moveTo>
                <a:lnTo>
                  <a:pt x="38100" y="0"/>
                </a:lnTo>
                <a:lnTo>
                  <a:pt x="38100" y="1219200"/>
                </a:ln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4" name="Shape 12"/>
          <p:cNvSpPr/>
          <p:nvPr/>
        </p:nvSpPr>
        <p:spPr>
          <a:xfrm>
            <a:off x="609600" y="30289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1F5D4">
              <a:alpha val="3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733425" y="318135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7163" y="0"/>
                </a:moveTo>
                <a:cubicBezTo>
                  <a:pt x="157163" y="-7903"/>
                  <a:pt x="150778" y="-14287"/>
                  <a:pt x="142875" y="-14287"/>
                </a:cubicBezTo>
                <a:cubicBezTo>
                  <a:pt x="134972" y="-14287"/>
                  <a:pt x="128588" y="-7903"/>
                  <a:pt x="128588" y="0"/>
                </a:cubicBezTo>
                <a:lnTo>
                  <a:pt x="128588" y="28575"/>
                </a:lnTo>
                <a:lnTo>
                  <a:pt x="85725" y="28575"/>
                </a:lnTo>
                <a:cubicBezTo>
                  <a:pt x="62061" y="28575"/>
                  <a:pt x="42863" y="47774"/>
                  <a:pt x="42863" y="71438"/>
                </a:cubicBezTo>
                <a:lnTo>
                  <a:pt x="42863" y="171450"/>
                </a:lnTo>
                <a:cubicBezTo>
                  <a:pt x="42863" y="195114"/>
                  <a:pt x="62061" y="214313"/>
                  <a:pt x="85725" y="214313"/>
                </a:cubicBezTo>
                <a:lnTo>
                  <a:pt x="200025" y="214313"/>
                </a:lnTo>
                <a:cubicBezTo>
                  <a:pt x="223689" y="214313"/>
                  <a:pt x="242888" y="195114"/>
                  <a:pt x="242888" y="171450"/>
                </a:cubicBezTo>
                <a:lnTo>
                  <a:pt x="242888" y="71438"/>
                </a:lnTo>
                <a:cubicBezTo>
                  <a:pt x="242888" y="47774"/>
                  <a:pt x="223689" y="28575"/>
                  <a:pt x="200025" y="28575"/>
                </a:cubicBezTo>
                <a:lnTo>
                  <a:pt x="157163" y="28575"/>
                </a:lnTo>
                <a:lnTo>
                  <a:pt x="157163" y="0"/>
                </a:lnTo>
                <a:close/>
                <a:moveTo>
                  <a:pt x="71438" y="164306"/>
                </a:moveTo>
                <a:cubicBezTo>
                  <a:pt x="71438" y="158368"/>
                  <a:pt x="76215" y="153591"/>
                  <a:pt x="82153" y="153591"/>
                </a:cubicBezTo>
                <a:lnTo>
                  <a:pt x="96441" y="153591"/>
                </a:lnTo>
                <a:cubicBezTo>
                  <a:pt x="102379" y="153591"/>
                  <a:pt x="107156" y="158368"/>
                  <a:pt x="107156" y="164306"/>
                </a:cubicBezTo>
                <a:cubicBezTo>
                  <a:pt x="107156" y="170244"/>
                  <a:pt x="102379" y="175022"/>
                  <a:pt x="96441" y="175022"/>
                </a:cubicBezTo>
                <a:lnTo>
                  <a:pt x="82153" y="175022"/>
                </a:lnTo>
                <a:cubicBezTo>
                  <a:pt x="76215" y="175022"/>
                  <a:pt x="71438" y="170244"/>
                  <a:pt x="71438" y="164306"/>
                </a:cubicBezTo>
                <a:close/>
                <a:moveTo>
                  <a:pt x="125016" y="164306"/>
                </a:moveTo>
                <a:cubicBezTo>
                  <a:pt x="125016" y="158368"/>
                  <a:pt x="129793" y="153591"/>
                  <a:pt x="135731" y="153591"/>
                </a:cubicBezTo>
                <a:lnTo>
                  <a:pt x="150019" y="153591"/>
                </a:lnTo>
                <a:cubicBezTo>
                  <a:pt x="155957" y="153591"/>
                  <a:pt x="160734" y="158368"/>
                  <a:pt x="160734" y="164306"/>
                </a:cubicBezTo>
                <a:cubicBezTo>
                  <a:pt x="160734" y="170244"/>
                  <a:pt x="155957" y="175022"/>
                  <a:pt x="150019" y="175022"/>
                </a:cubicBezTo>
                <a:lnTo>
                  <a:pt x="135731" y="175022"/>
                </a:lnTo>
                <a:cubicBezTo>
                  <a:pt x="129793" y="175022"/>
                  <a:pt x="125016" y="170244"/>
                  <a:pt x="125016" y="164306"/>
                </a:cubicBezTo>
                <a:close/>
                <a:moveTo>
                  <a:pt x="178594" y="164306"/>
                </a:moveTo>
                <a:cubicBezTo>
                  <a:pt x="178594" y="158368"/>
                  <a:pt x="183371" y="153591"/>
                  <a:pt x="189309" y="153591"/>
                </a:cubicBezTo>
                <a:lnTo>
                  <a:pt x="203597" y="153591"/>
                </a:lnTo>
                <a:cubicBezTo>
                  <a:pt x="209535" y="153591"/>
                  <a:pt x="214313" y="158368"/>
                  <a:pt x="214313" y="164306"/>
                </a:cubicBezTo>
                <a:cubicBezTo>
                  <a:pt x="214313" y="170244"/>
                  <a:pt x="209535" y="175022"/>
                  <a:pt x="203597" y="175022"/>
                </a:cubicBezTo>
                <a:lnTo>
                  <a:pt x="189309" y="175022"/>
                </a:lnTo>
                <a:cubicBezTo>
                  <a:pt x="183371" y="175022"/>
                  <a:pt x="178594" y="170244"/>
                  <a:pt x="178594" y="164306"/>
                </a:cubicBezTo>
                <a:close/>
                <a:moveTo>
                  <a:pt x="100013" y="78581"/>
                </a:moveTo>
                <a:cubicBezTo>
                  <a:pt x="111841" y="78581"/>
                  <a:pt x="121444" y="88184"/>
                  <a:pt x="121444" y="100013"/>
                </a:cubicBezTo>
                <a:cubicBezTo>
                  <a:pt x="121444" y="111841"/>
                  <a:pt x="111841" y="121444"/>
                  <a:pt x="100013" y="121444"/>
                </a:cubicBezTo>
                <a:cubicBezTo>
                  <a:pt x="88184" y="121444"/>
                  <a:pt x="78581" y="111841"/>
                  <a:pt x="78581" y="100013"/>
                </a:cubicBezTo>
                <a:cubicBezTo>
                  <a:pt x="78581" y="88184"/>
                  <a:pt x="88184" y="78581"/>
                  <a:pt x="100013" y="78581"/>
                </a:cubicBezTo>
                <a:close/>
                <a:moveTo>
                  <a:pt x="164306" y="100013"/>
                </a:moveTo>
                <a:cubicBezTo>
                  <a:pt x="164306" y="88184"/>
                  <a:pt x="173909" y="78581"/>
                  <a:pt x="185738" y="78581"/>
                </a:cubicBezTo>
                <a:cubicBezTo>
                  <a:pt x="197566" y="78581"/>
                  <a:pt x="207169" y="88184"/>
                  <a:pt x="207169" y="100013"/>
                </a:cubicBezTo>
                <a:cubicBezTo>
                  <a:pt x="207169" y="111841"/>
                  <a:pt x="197566" y="121444"/>
                  <a:pt x="185738" y="121444"/>
                </a:cubicBezTo>
                <a:cubicBezTo>
                  <a:pt x="173909" y="121444"/>
                  <a:pt x="164306" y="111841"/>
                  <a:pt x="164306" y="100013"/>
                </a:cubicBezTo>
                <a:close/>
                <a:moveTo>
                  <a:pt x="28575" y="100013"/>
                </a:moveTo>
                <a:cubicBezTo>
                  <a:pt x="28575" y="92110"/>
                  <a:pt x="22190" y="85725"/>
                  <a:pt x="14288" y="85725"/>
                </a:cubicBezTo>
                <a:cubicBezTo>
                  <a:pt x="6385" y="85725"/>
                  <a:pt x="0" y="92110"/>
                  <a:pt x="0" y="100013"/>
                </a:cubicBezTo>
                <a:lnTo>
                  <a:pt x="0" y="142875"/>
                </a:lnTo>
                <a:cubicBezTo>
                  <a:pt x="0" y="150778"/>
                  <a:pt x="6385" y="157163"/>
                  <a:pt x="14288" y="157163"/>
                </a:cubicBezTo>
                <a:cubicBezTo>
                  <a:pt x="22190" y="157163"/>
                  <a:pt x="28575" y="150778"/>
                  <a:pt x="28575" y="142875"/>
                </a:cubicBezTo>
                <a:lnTo>
                  <a:pt x="28575" y="100013"/>
                </a:lnTo>
                <a:close/>
                <a:moveTo>
                  <a:pt x="271463" y="85725"/>
                </a:moveTo>
                <a:cubicBezTo>
                  <a:pt x="263560" y="85725"/>
                  <a:pt x="257175" y="92110"/>
                  <a:pt x="257175" y="100013"/>
                </a:cubicBezTo>
                <a:lnTo>
                  <a:pt x="257175" y="142875"/>
                </a:lnTo>
                <a:cubicBezTo>
                  <a:pt x="257175" y="150778"/>
                  <a:pt x="263560" y="157163"/>
                  <a:pt x="271463" y="157163"/>
                </a:cubicBezTo>
                <a:cubicBezTo>
                  <a:pt x="279365" y="157163"/>
                  <a:pt x="285750" y="150778"/>
                  <a:pt x="285750" y="142875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16" name="Text 14"/>
          <p:cNvSpPr/>
          <p:nvPr/>
        </p:nvSpPr>
        <p:spPr>
          <a:xfrm>
            <a:off x="1295400" y="3028950"/>
            <a:ext cx="4610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ve Sürekli Denetim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95400" y="3371850"/>
            <a:ext cx="45910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Manuel denetim ihtiyacını ortadan kaldırır.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Schedule edilmiş denetimler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ile düzenli kontrol sağlar. İnsan hatasını minimize eder.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4210050"/>
            <a:ext cx="5600700" cy="1219200"/>
          </a:xfrm>
          <a:custGeom>
            <a:avLst/>
            <a:gdLst/>
            <a:ahLst/>
            <a:cxnLst/>
            <a:rect l="l" t="t" r="r" b="b"/>
            <a:pathLst>
              <a:path w="5600700" h="1219200">
                <a:moveTo>
                  <a:pt x="38100" y="0"/>
                </a:moveTo>
                <a:lnTo>
                  <a:pt x="5486400" y="0"/>
                </a:lnTo>
                <a:cubicBezTo>
                  <a:pt x="5549484" y="0"/>
                  <a:pt x="5600700" y="51216"/>
                  <a:pt x="5600700" y="114300"/>
                </a:cubicBezTo>
                <a:lnTo>
                  <a:pt x="5600700" y="1104900"/>
                </a:lnTo>
                <a:cubicBezTo>
                  <a:pt x="5600700" y="1167984"/>
                  <a:pt x="5549484" y="1219200"/>
                  <a:pt x="5486400" y="1219200"/>
                </a:cubicBez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8D99AE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9" name="Shape 17"/>
          <p:cNvSpPr/>
          <p:nvPr/>
        </p:nvSpPr>
        <p:spPr>
          <a:xfrm>
            <a:off x="400050" y="4210050"/>
            <a:ext cx="38100" cy="1219200"/>
          </a:xfrm>
          <a:custGeom>
            <a:avLst/>
            <a:gdLst/>
            <a:ahLst/>
            <a:cxnLst/>
            <a:rect l="l" t="t" r="r" b="b"/>
            <a:pathLst>
              <a:path w="38100" h="1219200">
                <a:moveTo>
                  <a:pt x="38100" y="0"/>
                </a:moveTo>
                <a:lnTo>
                  <a:pt x="38100" y="0"/>
                </a:lnTo>
                <a:lnTo>
                  <a:pt x="38100" y="1219200"/>
                </a:lnTo>
                <a:lnTo>
                  <a:pt x="38100" y="1219200"/>
                </a:lnTo>
                <a:cubicBezTo>
                  <a:pt x="17072" y="1219200"/>
                  <a:pt x="0" y="1202128"/>
                  <a:pt x="0" y="1181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/>
          </a:solidFill>
          <a:ln/>
        </p:spPr>
      </p:sp>
      <p:sp>
        <p:nvSpPr>
          <p:cNvPr id="20" name="Shape 18"/>
          <p:cNvSpPr/>
          <p:nvPr/>
        </p:nvSpPr>
        <p:spPr>
          <a:xfrm>
            <a:off x="609600" y="44005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733425" y="455295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100013"/>
                </a:moveTo>
                <a:cubicBezTo>
                  <a:pt x="168503" y="100013"/>
                  <a:pt x="189309" y="79206"/>
                  <a:pt x="189309" y="53578"/>
                </a:cubicBezTo>
                <a:cubicBezTo>
                  <a:pt x="189309" y="27950"/>
                  <a:pt x="168503" y="7144"/>
                  <a:pt x="142875" y="7144"/>
                </a:cubicBezTo>
                <a:cubicBezTo>
                  <a:pt x="117247" y="7144"/>
                  <a:pt x="96441" y="27950"/>
                  <a:pt x="96441" y="53578"/>
                </a:cubicBezTo>
                <a:cubicBezTo>
                  <a:pt x="96441" y="79206"/>
                  <a:pt x="117247" y="100013"/>
                  <a:pt x="142875" y="100013"/>
                </a:cubicBezTo>
                <a:close/>
                <a:moveTo>
                  <a:pt x="42863" y="103584"/>
                </a:moveTo>
                <a:cubicBezTo>
                  <a:pt x="60605" y="103584"/>
                  <a:pt x="75009" y="89180"/>
                  <a:pt x="75009" y="71438"/>
                </a:cubicBezTo>
                <a:cubicBezTo>
                  <a:pt x="75009" y="53695"/>
                  <a:pt x="60605" y="39291"/>
                  <a:pt x="42863" y="39291"/>
                </a:cubicBezTo>
                <a:cubicBezTo>
                  <a:pt x="25120" y="39291"/>
                  <a:pt x="10716" y="53695"/>
                  <a:pt x="10716" y="71438"/>
                </a:cubicBezTo>
                <a:cubicBezTo>
                  <a:pt x="10716" y="89180"/>
                  <a:pt x="25120" y="103584"/>
                  <a:pt x="42862" y="103584"/>
                </a:cubicBezTo>
                <a:close/>
                <a:moveTo>
                  <a:pt x="0" y="185738"/>
                </a:moveTo>
                <a:lnTo>
                  <a:pt x="0" y="200025"/>
                </a:lnTo>
                <a:cubicBezTo>
                  <a:pt x="0" y="207928"/>
                  <a:pt x="6385" y="214313"/>
                  <a:pt x="14288" y="214313"/>
                </a:cubicBezTo>
                <a:lnTo>
                  <a:pt x="52998" y="214313"/>
                </a:lnTo>
                <a:cubicBezTo>
                  <a:pt x="51078" y="209937"/>
                  <a:pt x="50006" y="205115"/>
                  <a:pt x="50006" y="200025"/>
                </a:cubicBezTo>
                <a:lnTo>
                  <a:pt x="50006" y="192881"/>
                </a:lnTo>
                <a:cubicBezTo>
                  <a:pt x="50006" y="169128"/>
                  <a:pt x="58936" y="147429"/>
                  <a:pt x="73625" y="130999"/>
                </a:cubicBezTo>
                <a:cubicBezTo>
                  <a:pt x="68401" y="129436"/>
                  <a:pt x="62865" y="128588"/>
                  <a:pt x="57150" y="128588"/>
                </a:cubicBezTo>
                <a:cubicBezTo>
                  <a:pt x="25584" y="128588"/>
                  <a:pt x="0" y="154171"/>
                  <a:pt x="0" y="185738"/>
                </a:cubicBezTo>
                <a:close/>
                <a:moveTo>
                  <a:pt x="275034" y="71438"/>
                </a:moveTo>
                <a:cubicBezTo>
                  <a:pt x="275034" y="53695"/>
                  <a:pt x="260630" y="39291"/>
                  <a:pt x="242888" y="39291"/>
                </a:cubicBezTo>
                <a:cubicBezTo>
                  <a:pt x="225145" y="39291"/>
                  <a:pt x="210741" y="53695"/>
                  <a:pt x="210741" y="71438"/>
                </a:cubicBezTo>
                <a:cubicBezTo>
                  <a:pt x="210741" y="89180"/>
                  <a:pt x="225145" y="103584"/>
                  <a:pt x="242888" y="103584"/>
                </a:cubicBezTo>
                <a:cubicBezTo>
                  <a:pt x="260630" y="103584"/>
                  <a:pt x="275034" y="89180"/>
                  <a:pt x="275034" y="71438"/>
                </a:cubicBezTo>
                <a:close/>
                <a:moveTo>
                  <a:pt x="71438" y="192881"/>
                </a:moveTo>
                <a:lnTo>
                  <a:pt x="71438" y="200025"/>
                </a:lnTo>
                <a:cubicBezTo>
                  <a:pt x="71438" y="207928"/>
                  <a:pt x="77822" y="214313"/>
                  <a:pt x="85725" y="214313"/>
                </a:cubicBezTo>
                <a:lnTo>
                  <a:pt x="155734" y="214313"/>
                </a:lnTo>
                <a:cubicBezTo>
                  <a:pt x="152564" y="204668"/>
                  <a:pt x="152921" y="194489"/>
                  <a:pt x="160511" y="185738"/>
                </a:cubicBezTo>
                <a:cubicBezTo>
                  <a:pt x="154260" y="178504"/>
                  <a:pt x="151358" y="168012"/>
                  <a:pt x="155421" y="157475"/>
                </a:cubicBezTo>
                <a:cubicBezTo>
                  <a:pt x="158368" y="149840"/>
                  <a:pt x="162520" y="142696"/>
                  <a:pt x="167655" y="136356"/>
                </a:cubicBezTo>
                <a:cubicBezTo>
                  <a:pt x="170066" y="133410"/>
                  <a:pt x="172834" y="131132"/>
                  <a:pt x="175826" y="129480"/>
                </a:cubicBezTo>
                <a:cubicBezTo>
                  <a:pt x="165958" y="124346"/>
                  <a:pt x="154751" y="121444"/>
                  <a:pt x="142875" y="121444"/>
                </a:cubicBezTo>
                <a:cubicBezTo>
                  <a:pt x="103406" y="121444"/>
                  <a:pt x="71438" y="153412"/>
                  <a:pt x="71438" y="192881"/>
                </a:cubicBezTo>
                <a:close/>
                <a:moveTo>
                  <a:pt x="278874" y="173191"/>
                </a:moveTo>
                <a:cubicBezTo>
                  <a:pt x="281687" y="171584"/>
                  <a:pt x="283116" y="168235"/>
                  <a:pt x="281910" y="165155"/>
                </a:cubicBezTo>
                <a:cubicBezTo>
                  <a:pt x="279767" y="159618"/>
                  <a:pt x="276776" y="154394"/>
                  <a:pt x="273025" y="149796"/>
                </a:cubicBezTo>
                <a:cubicBezTo>
                  <a:pt x="270971" y="147251"/>
                  <a:pt x="267355" y="146804"/>
                  <a:pt x="264542" y="148456"/>
                </a:cubicBezTo>
                <a:cubicBezTo>
                  <a:pt x="254809" y="154082"/>
                  <a:pt x="242843" y="147206"/>
                  <a:pt x="242843" y="135910"/>
                </a:cubicBezTo>
                <a:cubicBezTo>
                  <a:pt x="242843" y="132651"/>
                  <a:pt x="240655" y="129748"/>
                  <a:pt x="237440" y="129257"/>
                </a:cubicBezTo>
                <a:cubicBezTo>
                  <a:pt x="231681" y="128364"/>
                  <a:pt x="225475" y="128364"/>
                  <a:pt x="219715" y="129257"/>
                </a:cubicBezTo>
                <a:cubicBezTo>
                  <a:pt x="216500" y="129748"/>
                  <a:pt x="214312" y="132651"/>
                  <a:pt x="214312" y="135910"/>
                </a:cubicBezTo>
                <a:cubicBezTo>
                  <a:pt x="214312" y="147161"/>
                  <a:pt x="202347" y="154082"/>
                  <a:pt x="192613" y="148456"/>
                </a:cubicBezTo>
                <a:cubicBezTo>
                  <a:pt x="189801" y="146849"/>
                  <a:pt x="186184" y="147295"/>
                  <a:pt x="184130" y="149796"/>
                </a:cubicBezTo>
                <a:cubicBezTo>
                  <a:pt x="180380" y="154394"/>
                  <a:pt x="177388" y="159618"/>
                  <a:pt x="175245" y="165155"/>
                </a:cubicBezTo>
                <a:cubicBezTo>
                  <a:pt x="174084" y="168191"/>
                  <a:pt x="175468" y="171539"/>
                  <a:pt x="178281" y="173147"/>
                </a:cubicBezTo>
                <a:cubicBezTo>
                  <a:pt x="188059" y="178772"/>
                  <a:pt x="188059" y="192569"/>
                  <a:pt x="178281" y="198239"/>
                </a:cubicBezTo>
                <a:cubicBezTo>
                  <a:pt x="175468" y="199846"/>
                  <a:pt x="174040" y="203195"/>
                  <a:pt x="175245" y="206231"/>
                </a:cubicBezTo>
                <a:cubicBezTo>
                  <a:pt x="177388" y="211768"/>
                  <a:pt x="180380" y="216991"/>
                  <a:pt x="184130" y="221590"/>
                </a:cubicBezTo>
                <a:cubicBezTo>
                  <a:pt x="186184" y="224135"/>
                  <a:pt x="189801" y="224582"/>
                  <a:pt x="192613" y="222930"/>
                </a:cubicBezTo>
                <a:cubicBezTo>
                  <a:pt x="202347" y="217304"/>
                  <a:pt x="214312" y="224224"/>
                  <a:pt x="214312" y="235476"/>
                </a:cubicBezTo>
                <a:cubicBezTo>
                  <a:pt x="214312" y="238735"/>
                  <a:pt x="216500" y="241637"/>
                  <a:pt x="219715" y="242128"/>
                </a:cubicBezTo>
                <a:cubicBezTo>
                  <a:pt x="225475" y="243021"/>
                  <a:pt x="231681" y="243021"/>
                  <a:pt x="237440" y="242128"/>
                </a:cubicBezTo>
                <a:cubicBezTo>
                  <a:pt x="240655" y="241637"/>
                  <a:pt x="242843" y="238735"/>
                  <a:pt x="242843" y="235476"/>
                </a:cubicBezTo>
                <a:cubicBezTo>
                  <a:pt x="242843" y="224224"/>
                  <a:pt x="254809" y="217304"/>
                  <a:pt x="264542" y="222930"/>
                </a:cubicBezTo>
                <a:cubicBezTo>
                  <a:pt x="267355" y="224537"/>
                  <a:pt x="270971" y="224091"/>
                  <a:pt x="273025" y="221590"/>
                </a:cubicBezTo>
                <a:cubicBezTo>
                  <a:pt x="276776" y="216991"/>
                  <a:pt x="279767" y="211768"/>
                  <a:pt x="281910" y="206231"/>
                </a:cubicBezTo>
                <a:cubicBezTo>
                  <a:pt x="283071" y="203195"/>
                  <a:pt x="281687" y="199846"/>
                  <a:pt x="278874" y="198239"/>
                </a:cubicBezTo>
                <a:cubicBezTo>
                  <a:pt x="269096" y="192613"/>
                  <a:pt x="269096" y="178817"/>
                  <a:pt x="278874" y="173147"/>
                </a:cubicBezTo>
                <a:close/>
                <a:moveTo>
                  <a:pt x="210741" y="185738"/>
                </a:moveTo>
                <a:cubicBezTo>
                  <a:pt x="210741" y="175881"/>
                  <a:pt x="218743" y="167878"/>
                  <a:pt x="228600" y="167878"/>
                </a:cubicBezTo>
                <a:cubicBezTo>
                  <a:pt x="238457" y="167878"/>
                  <a:pt x="246459" y="175881"/>
                  <a:pt x="246459" y="185738"/>
                </a:cubicBezTo>
                <a:cubicBezTo>
                  <a:pt x="246459" y="195594"/>
                  <a:pt x="238457" y="203597"/>
                  <a:pt x="228600" y="203597"/>
                </a:cubicBezTo>
                <a:cubicBezTo>
                  <a:pt x="218743" y="203597"/>
                  <a:pt x="210741" y="195594"/>
                  <a:pt x="210741" y="185738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2" name="Text 20"/>
          <p:cNvSpPr/>
          <p:nvPr/>
        </p:nvSpPr>
        <p:spPr>
          <a:xfrm>
            <a:off x="1295400" y="4400550"/>
            <a:ext cx="4610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Sistem Yöneticilerine Fayda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95400" y="4743450"/>
            <a:ext cx="45910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Zaman kazandırır, operasyonel verimliliği artırır.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Compliance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gereksinimlerini kolayca karşılar. Raporlama ile yönetimi basitleştirir.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6013" y="1223963"/>
            <a:ext cx="5610225" cy="3590925"/>
          </a:xfrm>
          <a:custGeom>
            <a:avLst/>
            <a:gdLst/>
            <a:ahLst/>
            <a:cxnLst/>
            <a:rect l="l" t="t" r="r" b="b"/>
            <a:pathLst>
              <a:path w="5610225" h="3590925">
                <a:moveTo>
                  <a:pt x="114299" y="0"/>
                </a:moveTo>
                <a:lnTo>
                  <a:pt x="5495926" y="0"/>
                </a:lnTo>
                <a:cubicBezTo>
                  <a:pt x="5559052" y="0"/>
                  <a:pt x="5610225" y="51173"/>
                  <a:pt x="5610225" y="114299"/>
                </a:cubicBezTo>
                <a:lnTo>
                  <a:pt x="5610225" y="3476626"/>
                </a:lnTo>
                <a:cubicBezTo>
                  <a:pt x="5610225" y="3539752"/>
                  <a:pt x="5559052" y="3590925"/>
                  <a:pt x="5495926" y="3590925"/>
                </a:cubicBezTo>
                <a:lnTo>
                  <a:pt x="114299" y="3590925"/>
                </a:lnTo>
                <a:cubicBezTo>
                  <a:pt x="51173" y="3590925"/>
                  <a:pt x="0" y="3539752"/>
                  <a:pt x="0" y="3476626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270000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6391275" y="1419225"/>
            <a:ext cx="5314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Mevcut Araçlarla Karşılaştırma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91275" y="1838325"/>
            <a:ext cx="5219700" cy="838200"/>
          </a:xfrm>
          <a:custGeom>
            <a:avLst/>
            <a:gdLst/>
            <a:ahLst/>
            <a:cxnLst/>
            <a:rect l="l" t="t" r="r" b="b"/>
            <a:pathLst>
              <a:path w="5219700" h="838200">
                <a:moveTo>
                  <a:pt x="76201" y="0"/>
                </a:moveTo>
                <a:lnTo>
                  <a:pt x="5143499" y="0"/>
                </a:lnTo>
                <a:cubicBezTo>
                  <a:pt x="5185584" y="0"/>
                  <a:pt x="5219700" y="34116"/>
                  <a:pt x="5219700" y="76201"/>
                </a:cubicBezTo>
                <a:lnTo>
                  <a:pt x="5219700" y="761999"/>
                </a:lnTo>
                <a:cubicBezTo>
                  <a:pt x="5219700" y="804084"/>
                  <a:pt x="5185584" y="838200"/>
                  <a:pt x="514349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6543675" y="2009775"/>
            <a:ext cx="1809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Genel Güvenlik Tarayıcıları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302901" y="1990725"/>
            <a:ext cx="247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543675" y="2333625"/>
            <a:ext cx="498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 özelinde detaylı analiz yapamazlar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91275" y="2790825"/>
            <a:ext cx="5219700" cy="838200"/>
          </a:xfrm>
          <a:custGeom>
            <a:avLst/>
            <a:gdLst/>
            <a:ahLst/>
            <a:cxnLst/>
            <a:rect l="l" t="t" r="r" b="b"/>
            <a:pathLst>
              <a:path w="5219700" h="838200">
                <a:moveTo>
                  <a:pt x="76201" y="0"/>
                </a:moveTo>
                <a:lnTo>
                  <a:pt x="5143499" y="0"/>
                </a:lnTo>
                <a:cubicBezTo>
                  <a:pt x="5185584" y="0"/>
                  <a:pt x="5219700" y="34116"/>
                  <a:pt x="5219700" y="76201"/>
                </a:cubicBezTo>
                <a:lnTo>
                  <a:pt x="5219700" y="761999"/>
                </a:lnTo>
                <a:cubicBezTo>
                  <a:pt x="5219700" y="804084"/>
                  <a:pt x="5185584" y="838200"/>
                  <a:pt x="514349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6543675" y="2962275"/>
            <a:ext cx="116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Manuel Denetim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302901" y="2943225"/>
            <a:ext cx="247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43675" y="3286125"/>
            <a:ext cx="498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Zaman alıcı, hataya açık, sürdürülebilir değil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00800" y="3752850"/>
            <a:ext cx="5200650" cy="857250"/>
          </a:xfrm>
          <a:custGeom>
            <a:avLst/>
            <a:gdLst/>
            <a:ahLst/>
            <a:cxnLst/>
            <a:rect l="l" t="t" r="r" b="b"/>
            <a:pathLst>
              <a:path w="5200650" h="857250">
                <a:moveTo>
                  <a:pt x="76201" y="0"/>
                </a:moveTo>
                <a:lnTo>
                  <a:pt x="5124449" y="0"/>
                </a:lnTo>
                <a:cubicBezTo>
                  <a:pt x="5166534" y="0"/>
                  <a:pt x="5200650" y="34116"/>
                  <a:pt x="5200650" y="76201"/>
                </a:cubicBezTo>
                <a:lnTo>
                  <a:pt x="5200650" y="781049"/>
                </a:lnTo>
                <a:cubicBezTo>
                  <a:pt x="5200650" y="823134"/>
                  <a:pt x="5166534" y="857250"/>
                  <a:pt x="5124449" y="857250"/>
                </a:cubicBezTo>
                <a:lnTo>
                  <a:pt x="76201" y="857250"/>
                </a:lnTo>
                <a:cubicBezTo>
                  <a:pt x="34116" y="857250"/>
                  <a:pt x="0" y="823134"/>
                  <a:pt x="0" y="7810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 w="25400">
            <a:solidFill>
              <a:srgbClr val="01F5D4">
                <a:alpha val="50196"/>
              </a:srgbClr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6562725" y="3933825"/>
            <a:ext cx="1771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 Tunnel Auditor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296799" y="3914775"/>
            <a:ext cx="238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62725" y="4257675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Otomatik, özelinde, kapsamlı raporlama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96013" y="4976813"/>
            <a:ext cx="5610225" cy="1343025"/>
          </a:xfrm>
          <a:custGeom>
            <a:avLst/>
            <a:gdLst/>
            <a:ahLst/>
            <a:cxnLst/>
            <a:rect l="l" t="t" r="r" b="b"/>
            <a:pathLst>
              <a:path w="5610225" h="1343025">
                <a:moveTo>
                  <a:pt x="114305" y="0"/>
                </a:moveTo>
                <a:lnTo>
                  <a:pt x="5495920" y="0"/>
                </a:lnTo>
                <a:cubicBezTo>
                  <a:pt x="5559007" y="0"/>
                  <a:pt x="5610225" y="51218"/>
                  <a:pt x="5610225" y="114305"/>
                </a:cubicBezTo>
                <a:lnTo>
                  <a:pt x="5610225" y="1228720"/>
                </a:lnTo>
                <a:cubicBezTo>
                  <a:pt x="5610225" y="1291807"/>
                  <a:pt x="5559007" y="1343025"/>
                  <a:pt x="5495920" y="1343025"/>
                </a:cubicBezTo>
                <a:lnTo>
                  <a:pt x="114305" y="1343025"/>
                </a:lnTo>
                <a:cubicBezTo>
                  <a:pt x="51218" y="1343025"/>
                  <a:pt x="0" y="1291807"/>
                  <a:pt x="0" y="1228720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 w="12700">
            <a:solidFill>
              <a:srgbClr val="3A86FF">
                <a:alpha val="30196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353175" y="5133975"/>
            <a:ext cx="5381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Güvenlik Standartlarına Uygunluk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53175" y="5514975"/>
            <a:ext cx="1685925" cy="647700"/>
          </a:xfrm>
          <a:custGeom>
            <a:avLst/>
            <a:gdLst/>
            <a:ahLst/>
            <a:cxnLst/>
            <a:rect l="l" t="t" r="r" b="b"/>
            <a:pathLst>
              <a:path w="1685925" h="647700">
                <a:moveTo>
                  <a:pt x="76202" y="0"/>
                </a:moveTo>
                <a:lnTo>
                  <a:pt x="1609723" y="0"/>
                </a:lnTo>
                <a:cubicBezTo>
                  <a:pt x="1651808" y="0"/>
                  <a:pt x="1685925" y="34117"/>
                  <a:pt x="1685925" y="76202"/>
                </a:cubicBezTo>
                <a:lnTo>
                  <a:pt x="1685925" y="571498"/>
                </a:lnTo>
                <a:cubicBezTo>
                  <a:pt x="1685925" y="613583"/>
                  <a:pt x="1651808" y="647700"/>
                  <a:pt x="160972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7102376" y="56292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2" name="Text 40"/>
          <p:cNvSpPr/>
          <p:nvPr/>
        </p:nvSpPr>
        <p:spPr>
          <a:xfrm>
            <a:off x="6434138" y="5857875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ISO 27001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156525" y="5514975"/>
            <a:ext cx="1685925" cy="647700"/>
          </a:xfrm>
          <a:custGeom>
            <a:avLst/>
            <a:gdLst/>
            <a:ahLst/>
            <a:cxnLst/>
            <a:rect l="l" t="t" r="r" b="b"/>
            <a:pathLst>
              <a:path w="1685925" h="647700">
                <a:moveTo>
                  <a:pt x="76202" y="0"/>
                </a:moveTo>
                <a:lnTo>
                  <a:pt x="1609723" y="0"/>
                </a:lnTo>
                <a:cubicBezTo>
                  <a:pt x="1651808" y="0"/>
                  <a:pt x="1685925" y="34117"/>
                  <a:pt x="1685925" y="76202"/>
                </a:cubicBezTo>
                <a:lnTo>
                  <a:pt x="1685925" y="571498"/>
                </a:lnTo>
                <a:cubicBezTo>
                  <a:pt x="1685925" y="613583"/>
                  <a:pt x="1651808" y="647700"/>
                  <a:pt x="160972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8905726" y="56292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5" name="Text 43"/>
          <p:cNvSpPr/>
          <p:nvPr/>
        </p:nvSpPr>
        <p:spPr>
          <a:xfrm>
            <a:off x="8237488" y="5857875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NIST CSF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959876" y="5514975"/>
            <a:ext cx="1685925" cy="647700"/>
          </a:xfrm>
          <a:custGeom>
            <a:avLst/>
            <a:gdLst/>
            <a:ahLst/>
            <a:cxnLst/>
            <a:rect l="l" t="t" r="r" b="b"/>
            <a:pathLst>
              <a:path w="1685925" h="647700">
                <a:moveTo>
                  <a:pt x="76202" y="0"/>
                </a:moveTo>
                <a:lnTo>
                  <a:pt x="1609723" y="0"/>
                </a:lnTo>
                <a:cubicBezTo>
                  <a:pt x="1651808" y="0"/>
                  <a:pt x="1685925" y="34117"/>
                  <a:pt x="1685925" y="76202"/>
                </a:cubicBezTo>
                <a:lnTo>
                  <a:pt x="1685925" y="571498"/>
                </a:lnTo>
                <a:cubicBezTo>
                  <a:pt x="1685925" y="613583"/>
                  <a:pt x="1651808" y="647700"/>
                  <a:pt x="160972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10709077" y="56292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8" name="Text 46"/>
          <p:cNvSpPr/>
          <p:nvPr/>
        </p:nvSpPr>
        <p:spPr>
          <a:xfrm>
            <a:off x="10040838" y="5857875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Zero Trust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00F5D4"/>
              </a:gs>
              <a:gs pos="100000">
                <a:srgbClr val="3A86FF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33400" y="5905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4352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Yol Haritası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571500"/>
            <a:ext cx="45148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Gelecek Geliştirmeler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5619750" cy="1600200"/>
          </a:xfrm>
          <a:custGeom>
            <a:avLst/>
            <a:gdLst/>
            <a:ahLst/>
            <a:cxnLst/>
            <a:rect l="l" t="t" r="r" b="b"/>
            <a:pathLst>
              <a:path w="5619750" h="1600200">
                <a:moveTo>
                  <a:pt x="38100" y="0"/>
                </a:moveTo>
                <a:lnTo>
                  <a:pt x="5505448" y="0"/>
                </a:lnTo>
                <a:cubicBezTo>
                  <a:pt x="5568533" y="0"/>
                  <a:pt x="5619750" y="51217"/>
                  <a:pt x="5619750" y="114302"/>
                </a:cubicBezTo>
                <a:lnTo>
                  <a:pt x="5619750" y="1485898"/>
                </a:lnTo>
                <a:cubicBezTo>
                  <a:pt x="5619750" y="1548983"/>
                  <a:pt x="5568533" y="1600200"/>
                  <a:pt x="5505448" y="1600200"/>
                </a:cubicBezTo>
                <a:lnTo>
                  <a:pt x="38100" y="1600200"/>
                </a:lnTo>
                <a:cubicBezTo>
                  <a:pt x="17072" y="1600200"/>
                  <a:pt x="0" y="1583128"/>
                  <a:pt x="0" y="1562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1600200"/>
          </a:xfrm>
          <a:custGeom>
            <a:avLst/>
            <a:gdLst/>
            <a:ahLst/>
            <a:cxnLst/>
            <a:rect l="l" t="t" r="r" b="b"/>
            <a:pathLst>
              <a:path w="38100" h="1600200">
                <a:moveTo>
                  <a:pt x="38100" y="0"/>
                </a:moveTo>
                <a:lnTo>
                  <a:pt x="38100" y="0"/>
                </a:lnTo>
                <a:lnTo>
                  <a:pt x="38100" y="1600200"/>
                </a:lnTo>
                <a:lnTo>
                  <a:pt x="38100" y="1600200"/>
                </a:lnTo>
                <a:cubicBezTo>
                  <a:pt x="17072" y="1600200"/>
                  <a:pt x="0" y="1583128"/>
                  <a:pt x="0" y="1562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8" name="Shape 6"/>
          <p:cNvSpPr/>
          <p:nvPr/>
        </p:nvSpPr>
        <p:spPr>
          <a:xfrm>
            <a:off x="609600" y="1409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62000" y="1562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0822" y="91842"/>
                </a:moveTo>
                <a:lnTo>
                  <a:pt x="172522" y="72866"/>
                </a:lnTo>
                <a:cubicBezTo>
                  <a:pt x="178683" y="81483"/>
                  <a:pt x="182969" y="91574"/>
                  <a:pt x="184755" y="102424"/>
                </a:cubicBezTo>
                <a:lnTo>
                  <a:pt x="156002" y="104343"/>
                </a:lnTo>
                <a:cubicBezTo>
                  <a:pt x="154930" y="99834"/>
                  <a:pt x="153144" y="95637"/>
                  <a:pt x="150822" y="91842"/>
                </a:cubicBezTo>
                <a:close/>
                <a:moveTo>
                  <a:pt x="213375" y="100548"/>
                </a:moveTo>
                <a:cubicBezTo>
                  <a:pt x="211009" y="83225"/>
                  <a:pt x="204177" y="67285"/>
                  <a:pt x="194087" y="53980"/>
                </a:cubicBezTo>
                <a:lnTo>
                  <a:pt x="194444" y="53667"/>
                </a:lnTo>
                <a:cubicBezTo>
                  <a:pt x="200471" y="48399"/>
                  <a:pt x="200784" y="39112"/>
                  <a:pt x="195114" y="33486"/>
                </a:cubicBezTo>
                <a:cubicBezTo>
                  <a:pt x="189443" y="27861"/>
                  <a:pt x="180201" y="28129"/>
                  <a:pt x="174933" y="34156"/>
                </a:cubicBezTo>
                <a:lnTo>
                  <a:pt x="174620" y="34513"/>
                </a:lnTo>
                <a:cubicBezTo>
                  <a:pt x="161315" y="24423"/>
                  <a:pt x="145375" y="17591"/>
                  <a:pt x="128052" y="15225"/>
                </a:cubicBezTo>
                <a:lnTo>
                  <a:pt x="128096" y="14734"/>
                </a:lnTo>
                <a:cubicBezTo>
                  <a:pt x="128632" y="6742"/>
                  <a:pt x="122292" y="0"/>
                  <a:pt x="114300" y="0"/>
                </a:cubicBezTo>
                <a:cubicBezTo>
                  <a:pt x="106308" y="0"/>
                  <a:pt x="99968" y="6787"/>
                  <a:pt x="100504" y="14734"/>
                </a:cubicBezTo>
                <a:lnTo>
                  <a:pt x="100548" y="15225"/>
                </a:lnTo>
                <a:cubicBezTo>
                  <a:pt x="83225" y="17591"/>
                  <a:pt x="67285" y="24423"/>
                  <a:pt x="53980" y="34513"/>
                </a:cubicBezTo>
                <a:lnTo>
                  <a:pt x="53667" y="34156"/>
                </a:lnTo>
                <a:cubicBezTo>
                  <a:pt x="48399" y="28129"/>
                  <a:pt x="39112" y="27816"/>
                  <a:pt x="33486" y="33486"/>
                </a:cubicBezTo>
                <a:cubicBezTo>
                  <a:pt x="27861" y="39157"/>
                  <a:pt x="28129" y="48399"/>
                  <a:pt x="34156" y="53667"/>
                </a:cubicBezTo>
                <a:lnTo>
                  <a:pt x="34513" y="53980"/>
                </a:lnTo>
                <a:cubicBezTo>
                  <a:pt x="24423" y="67285"/>
                  <a:pt x="17591" y="83225"/>
                  <a:pt x="15225" y="100548"/>
                </a:cubicBezTo>
                <a:lnTo>
                  <a:pt x="14734" y="100504"/>
                </a:lnTo>
                <a:cubicBezTo>
                  <a:pt x="6742" y="99968"/>
                  <a:pt x="0" y="106308"/>
                  <a:pt x="0" y="114300"/>
                </a:cubicBezTo>
                <a:cubicBezTo>
                  <a:pt x="0" y="122292"/>
                  <a:pt x="6787" y="128632"/>
                  <a:pt x="14734" y="128096"/>
                </a:cubicBezTo>
                <a:lnTo>
                  <a:pt x="15225" y="128052"/>
                </a:lnTo>
                <a:cubicBezTo>
                  <a:pt x="17591" y="145375"/>
                  <a:pt x="24423" y="161315"/>
                  <a:pt x="34513" y="174620"/>
                </a:cubicBezTo>
                <a:lnTo>
                  <a:pt x="34156" y="174933"/>
                </a:lnTo>
                <a:cubicBezTo>
                  <a:pt x="28129" y="180201"/>
                  <a:pt x="27816" y="189488"/>
                  <a:pt x="33486" y="195114"/>
                </a:cubicBezTo>
                <a:cubicBezTo>
                  <a:pt x="39157" y="200739"/>
                  <a:pt x="48399" y="200471"/>
                  <a:pt x="53667" y="194444"/>
                </a:cubicBezTo>
                <a:lnTo>
                  <a:pt x="53980" y="194087"/>
                </a:lnTo>
                <a:cubicBezTo>
                  <a:pt x="67285" y="204177"/>
                  <a:pt x="83225" y="211009"/>
                  <a:pt x="100548" y="213375"/>
                </a:cubicBezTo>
                <a:lnTo>
                  <a:pt x="100504" y="213866"/>
                </a:lnTo>
                <a:cubicBezTo>
                  <a:pt x="99968" y="221858"/>
                  <a:pt x="106308" y="228600"/>
                  <a:pt x="114300" y="228600"/>
                </a:cubicBezTo>
                <a:cubicBezTo>
                  <a:pt x="122292" y="228600"/>
                  <a:pt x="128632" y="221813"/>
                  <a:pt x="128096" y="213866"/>
                </a:cubicBezTo>
                <a:lnTo>
                  <a:pt x="128052" y="213375"/>
                </a:lnTo>
                <a:cubicBezTo>
                  <a:pt x="145375" y="211009"/>
                  <a:pt x="161315" y="204177"/>
                  <a:pt x="174620" y="194087"/>
                </a:cubicBezTo>
                <a:lnTo>
                  <a:pt x="174933" y="194444"/>
                </a:lnTo>
                <a:cubicBezTo>
                  <a:pt x="180201" y="200471"/>
                  <a:pt x="189443" y="200784"/>
                  <a:pt x="195114" y="195114"/>
                </a:cubicBezTo>
                <a:cubicBezTo>
                  <a:pt x="200784" y="189443"/>
                  <a:pt x="200471" y="180201"/>
                  <a:pt x="194444" y="174933"/>
                </a:cubicBezTo>
                <a:lnTo>
                  <a:pt x="194087" y="174620"/>
                </a:lnTo>
                <a:cubicBezTo>
                  <a:pt x="204177" y="161315"/>
                  <a:pt x="211009" y="145375"/>
                  <a:pt x="213375" y="128052"/>
                </a:cubicBezTo>
                <a:lnTo>
                  <a:pt x="213866" y="128096"/>
                </a:lnTo>
                <a:cubicBezTo>
                  <a:pt x="221858" y="128632"/>
                  <a:pt x="228600" y="122292"/>
                  <a:pt x="228600" y="114300"/>
                </a:cubicBezTo>
                <a:cubicBezTo>
                  <a:pt x="228600" y="106308"/>
                  <a:pt x="221813" y="99968"/>
                  <a:pt x="213866" y="100504"/>
                </a:cubicBezTo>
                <a:lnTo>
                  <a:pt x="213375" y="100548"/>
                </a:lnTo>
                <a:close/>
                <a:moveTo>
                  <a:pt x="72866" y="56078"/>
                </a:moveTo>
                <a:cubicBezTo>
                  <a:pt x="81483" y="49917"/>
                  <a:pt x="91574" y="45631"/>
                  <a:pt x="102424" y="43800"/>
                </a:cubicBezTo>
                <a:lnTo>
                  <a:pt x="104343" y="72554"/>
                </a:lnTo>
                <a:cubicBezTo>
                  <a:pt x="99879" y="73625"/>
                  <a:pt x="95637" y="75411"/>
                  <a:pt x="91842" y="77733"/>
                </a:cubicBezTo>
                <a:lnTo>
                  <a:pt x="72866" y="56034"/>
                </a:lnTo>
                <a:close/>
                <a:moveTo>
                  <a:pt x="43845" y="102424"/>
                </a:moveTo>
                <a:cubicBezTo>
                  <a:pt x="45675" y="91529"/>
                  <a:pt x="49962" y="81483"/>
                  <a:pt x="56123" y="72866"/>
                </a:cubicBezTo>
                <a:lnTo>
                  <a:pt x="77822" y="91842"/>
                </a:lnTo>
                <a:cubicBezTo>
                  <a:pt x="75456" y="95637"/>
                  <a:pt x="73715" y="99879"/>
                  <a:pt x="72643" y="104343"/>
                </a:cubicBezTo>
                <a:lnTo>
                  <a:pt x="43889" y="102424"/>
                </a:lnTo>
                <a:close/>
                <a:moveTo>
                  <a:pt x="56123" y="155734"/>
                </a:moveTo>
                <a:cubicBezTo>
                  <a:pt x="49962" y="147117"/>
                  <a:pt x="45675" y="137026"/>
                  <a:pt x="43845" y="126176"/>
                </a:cubicBezTo>
                <a:lnTo>
                  <a:pt x="72598" y="124257"/>
                </a:lnTo>
                <a:cubicBezTo>
                  <a:pt x="73670" y="128766"/>
                  <a:pt x="75456" y="132963"/>
                  <a:pt x="77778" y="136758"/>
                </a:cubicBezTo>
                <a:lnTo>
                  <a:pt x="56078" y="155734"/>
                </a:lnTo>
                <a:close/>
                <a:moveTo>
                  <a:pt x="102468" y="184755"/>
                </a:moveTo>
                <a:cubicBezTo>
                  <a:pt x="91574" y="182925"/>
                  <a:pt x="81528" y="178638"/>
                  <a:pt x="72911" y="172522"/>
                </a:cubicBezTo>
                <a:lnTo>
                  <a:pt x="91886" y="150822"/>
                </a:lnTo>
                <a:cubicBezTo>
                  <a:pt x="95682" y="153189"/>
                  <a:pt x="99923" y="154930"/>
                  <a:pt x="104388" y="156002"/>
                </a:cubicBezTo>
                <a:lnTo>
                  <a:pt x="102468" y="184755"/>
                </a:lnTo>
                <a:close/>
                <a:moveTo>
                  <a:pt x="155778" y="172522"/>
                </a:moveTo>
                <a:cubicBezTo>
                  <a:pt x="147161" y="178683"/>
                  <a:pt x="137071" y="182969"/>
                  <a:pt x="126221" y="184755"/>
                </a:cubicBezTo>
                <a:lnTo>
                  <a:pt x="124301" y="156002"/>
                </a:lnTo>
                <a:cubicBezTo>
                  <a:pt x="128766" y="154930"/>
                  <a:pt x="133008" y="153144"/>
                  <a:pt x="136803" y="150822"/>
                </a:cubicBezTo>
                <a:lnTo>
                  <a:pt x="155778" y="172522"/>
                </a:lnTo>
                <a:close/>
                <a:moveTo>
                  <a:pt x="184800" y="126176"/>
                </a:moveTo>
                <a:cubicBezTo>
                  <a:pt x="182969" y="137071"/>
                  <a:pt x="178683" y="147117"/>
                  <a:pt x="172566" y="155734"/>
                </a:cubicBezTo>
                <a:lnTo>
                  <a:pt x="150867" y="136758"/>
                </a:lnTo>
                <a:cubicBezTo>
                  <a:pt x="153233" y="132918"/>
                  <a:pt x="154975" y="128721"/>
                  <a:pt x="156046" y="124257"/>
                </a:cubicBezTo>
                <a:lnTo>
                  <a:pt x="184800" y="126176"/>
                </a:lnTo>
                <a:close/>
                <a:moveTo>
                  <a:pt x="155778" y="56123"/>
                </a:moveTo>
                <a:lnTo>
                  <a:pt x="136803" y="77822"/>
                </a:lnTo>
                <a:cubicBezTo>
                  <a:pt x="132963" y="75456"/>
                  <a:pt x="128766" y="73715"/>
                  <a:pt x="124301" y="72643"/>
                </a:cubicBezTo>
                <a:lnTo>
                  <a:pt x="126221" y="43889"/>
                </a:lnTo>
                <a:cubicBezTo>
                  <a:pt x="137115" y="45720"/>
                  <a:pt x="147161" y="50006"/>
                  <a:pt x="155778" y="56168"/>
                </a:cubicBezTo>
                <a:close/>
                <a:moveTo>
                  <a:pt x="114300" y="100013"/>
                </a:move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ubicBezTo>
                  <a:pt x="100013" y="106415"/>
                  <a:pt x="106415" y="100013"/>
                  <a:pt x="114300" y="100013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0" name="Text 8"/>
          <p:cNvSpPr/>
          <p:nvPr/>
        </p:nvSpPr>
        <p:spPr>
          <a:xfrm>
            <a:off x="1295400" y="1409700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Kubernetes Desteği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95400" y="1752600"/>
            <a:ext cx="4610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Kubernetes ortamlarında çalışan Cloudflare Tunnel'ların otomatik keşfi ve denetimi.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295400" y="2362200"/>
            <a:ext cx="876300" cy="266700"/>
          </a:xfrm>
          <a:custGeom>
            <a:avLst/>
            <a:gdLst/>
            <a:ahLst/>
            <a:cxnLst/>
            <a:rect l="l" t="t" r="r" b="b"/>
            <a:pathLst>
              <a:path w="876300" h="266700">
                <a:moveTo>
                  <a:pt x="76199" y="0"/>
                </a:moveTo>
                <a:lnTo>
                  <a:pt x="800101" y="0"/>
                </a:lnTo>
                <a:cubicBezTo>
                  <a:pt x="842156" y="0"/>
                  <a:pt x="876300" y="34144"/>
                  <a:pt x="876300" y="76199"/>
                </a:cubicBezTo>
                <a:lnTo>
                  <a:pt x="876300" y="190501"/>
                </a:lnTo>
                <a:cubicBezTo>
                  <a:pt x="876300" y="232556"/>
                  <a:pt x="842156" y="266700"/>
                  <a:pt x="800101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A86FF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295400" y="2362200"/>
            <a:ext cx="9429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Pod Analizi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245370" y="2362200"/>
            <a:ext cx="1019175" cy="266700"/>
          </a:xfrm>
          <a:custGeom>
            <a:avLst/>
            <a:gdLst/>
            <a:ahLst/>
            <a:cxnLst/>
            <a:rect l="l" t="t" r="r" b="b"/>
            <a:pathLst>
              <a:path w="1019175" h="266700">
                <a:moveTo>
                  <a:pt x="76199" y="0"/>
                </a:moveTo>
                <a:lnTo>
                  <a:pt x="942976" y="0"/>
                </a:lnTo>
                <a:cubicBezTo>
                  <a:pt x="985031" y="0"/>
                  <a:pt x="1019175" y="34144"/>
                  <a:pt x="1019175" y="76199"/>
                </a:cubicBezTo>
                <a:lnTo>
                  <a:pt x="1019175" y="190501"/>
                </a:lnTo>
                <a:cubicBezTo>
                  <a:pt x="1019175" y="232556"/>
                  <a:pt x="985031" y="266700"/>
                  <a:pt x="942976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A86FF">
              <a:alpha val="2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2245370" y="2362200"/>
            <a:ext cx="10858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Service Mesh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345061" y="2362200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76199" y="0"/>
                </a:moveTo>
                <a:lnTo>
                  <a:pt x="819151" y="0"/>
                </a:lnTo>
                <a:cubicBezTo>
                  <a:pt x="861206" y="0"/>
                  <a:pt x="895350" y="34144"/>
                  <a:pt x="895350" y="76199"/>
                </a:cubicBezTo>
                <a:lnTo>
                  <a:pt x="895350" y="190501"/>
                </a:lnTo>
                <a:cubicBezTo>
                  <a:pt x="895350" y="232556"/>
                  <a:pt x="861206" y="266700"/>
                  <a:pt x="819151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A86FF">
              <a:alpha val="2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3345061" y="2362200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Helm Chart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2971800"/>
            <a:ext cx="5619750" cy="1600200"/>
          </a:xfrm>
          <a:custGeom>
            <a:avLst/>
            <a:gdLst/>
            <a:ahLst/>
            <a:cxnLst/>
            <a:rect l="l" t="t" r="r" b="b"/>
            <a:pathLst>
              <a:path w="5619750" h="1600200">
                <a:moveTo>
                  <a:pt x="38100" y="0"/>
                </a:moveTo>
                <a:lnTo>
                  <a:pt x="5505448" y="0"/>
                </a:lnTo>
                <a:cubicBezTo>
                  <a:pt x="5568533" y="0"/>
                  <a:pt x="5619750" y="51217"/>
                  <a:pt x="5619750" y="114302"/>
                </a:cubicBezTo>
                <a:lnTo>
                  <a:pt x="5619750" y="1485898"/>
                </a:lnTo>
                <a:cubicBezTo>
                  <a:pt x="5619750" y="1548983"/>
                  <a:pt x="5568533" y="1600200"/>
                  <a:pt x="5505448" y="1600200"/>
                </a:cubicBezTo>
                <a:lnTo>
                  <a:pt x="38100" y="1600200"/>
                </a:lnTo>
                <a:cubicBezTo>
                  <a:pt x="17072" y="1600200"/>
                  <a:pt x="0" y="1583128"/>
                  <a:pt x="0" y="1562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1F5D4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9" name="Shape 17"/>
          <p:cNvSpPr/>
          <p:nvPr/>
        </p:nvSpPr>
        <p:spPr>
          <a:xfrm>
            <a:off x="400050" y="2971800"/>
            <a:ext cx="38100" cy="1600200"/>
          </a:xfrm>
          <a:custGeom>
            <a:avLst/>
            <a:gdLst/>
            <a:ahLst/>
            <a:cxnLst/>
            <a:rect l="l" t="t" r="r" b="b"/>
            <a:pathLst>
              <a:path w="38100" h="1600200">
                <a:moveTo>
                  <a:pt x="38100" y="0"/>
                </a:moveTo>
                <a:lnTo>
                  <a:pt x="38100" y="0"/>
                </a:lnTo>
                <a:lnTo>
                  <a:pt x="38100" y="1600200"/>
                </a:lnTo>
                <a:lnTo>
                  <a:pt x="38100" y="1600200"/>
                </a:lnTo>
                <a:cubicBezTo>
                  <a:pt x="17072" y="1600200"/>
                  <a:pt x="0" y="1583128"/>
                  <a:pt x="0" y="1562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0" name="Shape 18"/>
          <p:cNvSpPr/>
          <p:nvPr/>
        </p:nvSpPr>
        <p:spPr>
          <a:xfrm>
            <a:off x="609600" y="31623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1F5D4">
              <a:alpha val="3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762000" y="3314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57" y="85725"/>
                </a:moveTo>
                <a:lnTo>
                  <a:pt x="217884" y="85725"/>
                </a:lnTo>
                <a:cubicBezTo>
                  <a:pt x="223823" y="85725"/>
                  <a:pt x="228600" y="80948"/>
                  <a:pt x="228600" y="75009"/>
                </a:cubicBezTo>
                <a:lnTo>
                  <a:pt x="228600" y="10716"/>
                </a:lnTo>
                <a:cubicBezTo>
                  <a:pt x="228600" y="6385"/>
                  <a:pt x="226010" y="2456"/>
                  <a:pt x="221992" y="804"/>
                </a:cubicBezTo>
                <a:cubicBezTo>
                  <a:pt x="217974" y="-848"/>
                  <a:pt x="213375" y="89"/>
                  <a:pt x="210294" y="3125"/>
                </a:cubicBezTo>
                <a:lnTo>
                  <a:pt x="187211" y="26253"/>
                </a:lnTo>
                <a:cubicBezTo>
                  <a:pt x="167432" y="9867"/>
                  <a:pt x="141982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ubicBezTo>
                  <a:pt x="35362" y="60499"/>
                  <a:pt x="71125" y="28575"/>
                  <a:pt x="114300" y="28575"/>
                </a:cubicBezTo>
                <a:cubicBezTo>
                  <a:pt x="134124" y="28575"/>
                  <a:pt x="152340" y="35272"/>
                  <a:pt x="166851" y="46568"/>
                </a:cubicBezTo>
                <a:lnTo>
                  <a:pt x="146000" y="67419"/>
                </a:lnTo>
                <a:cubicBezTo>
                  <a:pt x="142920" y="70500"/>
                  <a:pt x="142027" y="75099"/>
                  <a:pt x="143679" y="79117"/>
                </a:cubicBezTo>
                <a:cubicBezTo>
                  <a:pt x="145331" y="83135"/>
                  <a:pt x="149260" y="85725"/>
                  <a:pt x="153591" y="85725"/>
                </a:cubicBezTo>
                <a:lnTo>
                  <a:pt x="214357" y="85725"/>
                </a:lnTo>
                <a:close/>
                <a:moveTo>
                  <a:pt x="227484" y="130597"/>
                </a:moveTo>
                <a:cubicBezTo>
                  <a:pt x="228600" y="122783"/>
                  <a:pt x="223153" y="115550"/>
                  <a:pt x="215384" y="114434"/>
                </a:cubicBezTo>
                <a:cubicBezTo>
                  <a:pt x="207615" y="113318"/>
                  <a:pt x="200338" y="118765"/>
                  <a:pt x="199221" y="126534"/>
                </a:cubicBezTo>
                <a:cubicBezTo>
                  <a:pt x="193283" y="168057"/>
                  <a:pt x="157520" y="199980"/>
                  <a:pt x="114345" y="199980"/>
                </a:cubicBezTo>
                <a:cubicBezTo>
                  <a:pt x="94521" y="199980"/>
                  <a:pt x="76304" y="193283"/>
                  <a:pt x="61793" y="181987"/>
                </a:cubicBezTo>
                <a:lnTo>
                  <a:pt x="82600" y="161181"/>
                </a:lnTo>
                <a:cubicBezTo>
                  <a:pt x="85680" y="158100"/>
                  <a:pt x="86573" y="153501"/>
                  <a:pt x="84921" y="149483"/>
                </a:cubicBezTo>
                <a:cubicBezTo>
                  <a:pt x="83269" y="145465"/>
                  <a:pt x="79340" y="142875"/>
                  <a:pt x="75009" y="142875"/>
                </a:cubicBezTo>
                <a:lnTo>
                  <a:pt x="10716" y="142875"/>
                </a:lnTo>
                <a:cubicBezTo>
                  <a:pt x="4777" y="142875"/>
                  <a:pt x="0" y="147652"/>
                  <a:pt x="0" y="153591"/>
                </a:cubicBezTo>
                <a:lnTo>
                  <a:pt x="0" y="217884"/>
                </a:lnTo>
                <a:cubicBezTo>
                  <a:pt x="0" y="222215"/>
                  <a:pt x="2590" y="226144"/>
                  <a:pt x="6608" y="227796"/>
                </a:cubicBezTo>
                <a:cubicBezTo>
                  <a:pt x="10626" y="229448"/>
                  <a:pt x="15225" y="228511"/>
                  <a:pt x="18306" y="225475"/>
                </a:cubicBezTo>
                <a:lnTo>
                  <a:pt x="41434" y="202347"/>
                </a:lnTo>
                <a:cubicBezTo>
                  <a:pt x="61168" y="218733"/>
                  <a:pt x="86618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22" name="Text 20"/>
          <p:cNvSpPr/>
          <p:nvPr/>
        </p:nvSpPr>
        <p:spPr>
          <a:xfrm>
            <a:off x="1295400" y="3162300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CI/CD Entegrasyonu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95400" y="3505200"/>
            <a:ext cx="4610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 Actions, GitLab CI ve Jenkins eklentileri ile deployment öncesi otomatik denetim.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295400" y="4114800"/>
            <a:ext cx="1123950" cy="266700"/>
          </a:xfrm>
          <a:custGeom>
            <a:avLst/>
            <a:gdLst/>
            <a:ahLst/>
            <a:cxnLst/>
            <a:rect l="l" t="t" r="r" b="b"/>
            <a:pathLst>
              <a:path w="1123950" h="266700">
                <a:moveTo>
                  <a:pt x="76199" y="0"/>
                </a:moveTo>
                <a:lnTo>
                  <a:pt x="1047751" y="0"/>
                </a:lnTo>
                <a:cubicBezTo>
                  <a:pt x="1089806" y="0"/>
                  <a:pt x="1123950" y="34144"/>
                  <a:pt x="1123950" y="76199"/>
                </a:cubicBezTo>
                <a:lnTo>
                  <a:pt x="1123950" y="190501"/>
                </a:lnTo>
                <a:cubicBezTo>
                  <a:pt x="1123950" y="232556"/>
                  <a:pt x="1089806" y="266700"/>
                  <a:pt x="1047751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1F5D4">
              <a:alpha val="2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295400" y="4114800"/>
            <a:ext cx="11906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86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GitHub Actions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493169" y="4114800"/>
            <a:ext cx="771525" cy="266700"/>
          </a:xfrm>
          <a:custGeom>
            <a:avLst/>
            <a:gdLst/>
            <a:ahLst/>
            <a:cxnLst/>
            <a:rect l="l" t="t" r="r" b="b"/>
            <a:pathLst>
              <a:path w="771525" h="266700">
                <a:moveTo>
                  <a:pt x="76199" y="0"/>
                </a:moveTo>
                <a:lnTo>
                  <a:pt x="695326" y="0"/>
                </a:lnTo>
                <a:cubicBezTo>
                  <a:pt x="737381" y="0"/>
                  <a:pt x="771525" y="34144"/>
                  <a:pt x="771525" y="76199"/>
                </a:cubicBezTo>
                <a:lnTo>
                  <a:pt x="771525" y="190501"/>
                </a:lnTo>
                <a:cubicBezTo>
                  <a:pt x="771525" y="232556"/>
                  <a:pt x="737381" y="266700"/>
                  <a:pt x="695326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1F5D4">
              <a:alpha val="20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2493169" y="4114800"/>
            <a:ext cx="8382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86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GitLab CI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340596" y="4114800"/>
            <a:ext cx="676275" cy="266700"/>
          </a:xfrm>
          <a:custGeom>
            <a:avLst/>
            <a:gdLst/>
            <a:ahLst/>
            <a:cxnLst/>
            <a:rect l="l" t="t" r="r" b="b"/>
            <a:pathLst>
              <a:path w="676275" h="266700">
                <a:moveTo>
                  <a:pt x="76199" y="0"/>
                </a:moveTo>
                <a:lnTo>
                  <a:pt x="600076" y="0"/>
                </a:lnTo>
                <a:cubicBezTo>
                  <a:pt x="642131" y="0"/>
                  <a:pt x="676275" y="34144"/>
                  <a:pt x="676275" y="76199"/>
                </a:cubicBezTo>
                <a:lnTo>
                  <a:pt x="676275" y="190501"/>
                </a:lnTo>
                <a:cubicBezTo>
                  <a:pt x="676275" y="232556"/>
                  <a:pt x="642131" y="266700"/>
                  <a:pt x="600076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1F5D4">
              <a:alpha val="20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3340596" y="4114800"/>
            <a:ext cx="7429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86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Jenkins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00050" y="4724400"/>
            <a:ext cx="5619750" cy="1600200"/>
          </a:xfrm>
          <a:custGeom>
            <a:avLst/>
            <a:gdLst/>
            <a:ahLst/>
            <a:cxnLst/>
            <a:rect l="l" t="t" r="r" b="b"/>
            <a:pathLst>
              <a:path w="5619750" h="1600200">
                <a:moveTo>
                  <a:pt x="38100" y="0"/>
                </a:moveTo>
                <a:lnTo>
                  <a:pt x="5505448" y="0"/>
                </a:lnTo>
                <a:cubicBezTo>
                  <a:pt x="5568533" y="0"/>
                  <a:pt x="5619750" y="51217"/>
                  <a:pt x="5619750" y="114302"/>
                </a:cubicBezTo>
                <a:lnTo>
                  <a:pt x="5619750" y="1485898"/>
                </a:lnTo>
                <a:cubicBezTo>
                  <a:pt x="5619750" y="1548983"/>
                  <a:pt x="5568533" y="1600200"/>
                  <a:pt x="5505448" y="1600200"/>
                </a:cubicBezTo>
                <a:lnTo>
                  <a:pt x="38100" y="1600200"/>
                </a:lnTo>
                <a:cubicBezTo>
                  <a:pt x="17072" y="1600200"/>
                  <a:pt x="0" y="1583128"/>
                  <a:pt x="0" y="1562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8D99AE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1" name="Shape 29"/>
          <p:cNvSpPr/>
          <p:nvPr/>
        </p:nvSpPr>
        <p:spPr>
          <a:xfrm>
            <a:off x="400050" y="4724400"/>
            <a:ext cx="38100" cy="1600200"/>
          </a:xfrm>
          <a:custGeom>
            <a:avLst/>
            <a:gdLst/>
            <a:ahLst/>
            <a:cxnLst/>
            <a:rect l="l" t="t" r="r" b="b"/>
            <a:pathLst>
              <a:path w="38100" h="1600200">
                <a:moveTo>
                  <a:pt x="38100" y="0"/>
                </a:moveTo>
                <a:lnTo>
                  <a:pt x="38100" y="0"/>
                </a:lnTo>
                <a:lnTo>
                  <a:pt x="38100" y="1600200"/>
                </a:lnTo>
                <a:lnTo>
                  <a:pt x="38100" y="1600200"/>
                </a:lnTo>
                <a:cubicBezTo>
                  <a:pt x="17072" y="1600200"/>
                  <a:pt x="0" y="1583128"/>
                  <a:pt x="0" y="1562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/>
          </a:solidFill>
          <a:ln/>
        </p:spPr>
      </p:sp>
      <p:sp>
        <p:nvSpPr>
          <p:cNvPr id="32" name="Shape 30"/>
          <p:cNvSpPr/>
          <p:nvPr/>
        </p:nvSpPr>
        <p:spPr>
          <a:xfrm>
            <a:off x="609600" y="49149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733425" y="50673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0" y="114300"/>
                </a:moveTo>
                <a:cubicBezTo>
                  <a:pt x="0" y="74831"/>
                  <a:pt x="31968" y="42863"/>
                  <a:pt x="71438" y="42863"/>
                </a:cubicBezTo>
                <a:cubicBezTo>
                  <a:pt x="93940" y="42863"/>
                  <a:pt x="115104" y="53444"/>
                  <a:pt x="128588" y="71438"/>
                </a:cubicBezTo>
                <a:lnTo>
                  <a:pt x="142875" y="90502"/>
                </a:lnTo>
                <a:lnTo>
                  <a:pt x="157163" y="71438"/>
                </a:lnTo>
                <a:cubicBezTo>
                  <a:pt x="170646" y="53444"/>
                  <a:pt x="191810" y="42863"/>
                  <a:pt x="214313" y="42863"/>
                </a:cubicBezTo>
                <a:cubicBezTo>
                  <a:pt x="253782" y="42863"/>
                  <a:pt x="285750" y="74831"/>
                  <a:pt x="285750" y="114300"/>
                </a:cubicBezTo>
                <a:cubicBezTo>
                  <a:pt x="285750" y="153769"/>
                  <a:pt x="253782" y="185738"/>
                  <a:pt x="214313" y="185738"/>
                </a:cubicBezTo>
                <a:cubicBezTo>
                  <a:pt x="191810" y="185738"/>
                  <a:pt x="170646" y="175156"/>
                  <a:pt x="157163" y="157163"/>
                </a:cubicBezTo>
                <a:lnTo>
                  <a:pt x="142875" y="138098"/>
                </a:lnTo>
                <a:lnTo>
                  <a:pt x="128588" y="157163"/>
                </a:lnTo>
                <a:cubicBezTo>
                  <a:pt x="115104" y="175156"/>
                  <a:pt x="93940" y="185738"/>
                  <a:pt x="71438" y="185738"/>
                </a:cubicBezTo>
                <a:cubicBezTo>
                  <a:pt x="31968" y="185738"/>
                  <a:pt x="0" y="153769"/>
                  <a:pt x="0" y="114300"/>
                </a:cubicBezTo>
                <a:close/>
                <a:moveTo>
                  <a:pt x="125016" y="114300"/>
                </a:moveTo>
                <a:lnTo>
                  <a:pt x="105728" y="88583"/>
                </a:lnTo>
                <a:cubicBezTo>
                  <a:pt x="97646" y="77778"/>
                  <a:pt x="84921" y="71438"/>
                  <a:pt x="71438" y="71438"/>
                </a:cubicBezTo>
                <a:cubicBezTo>
                  <a:pt x="47774" y="71438"/>
                  <a:pt x="28575" y="90636"/>
                  <a:pt x="28575" y="114300"/>
                </a:cubicBezTo>
                <a:cubicBezTo>
                  <a:pt x="28575" y="137964"/>
                  <a:pt x="47774" y="157163"/>
                  <a:pt x="71438" y="157163"/>
                </a:cubicBezTo>
                <a:cubicBezTo>
                  <a:pt x="84921" y="157163"/>
                  <a:pt x="97646" y="150822"/>
                  <a:pt x="105728" y="140018"/>
                </a:cubicBezTo>
                <a:lnTo>
                  <a:pt x="125016" y="114300"/>
                </a:lnTo>
                <a:close/>
                <a:moveTo>
                  <a:pt x="160734" y="114300"/>
                </a:moveTo>
                <a:lnTo>
                  <a:pt x="180023" y="140018"/>
                </a:lnTo>
                <a:cubicBezTo>
                  <a:pt x="188104" y="150822"/>
                  <a:pt x="200829" y="157163"/>
                  <a:pt x="214313" y="157163"/>
                </a:cubicBezTo>
                <a:cubicBezTo>
                  <a:pt x="237976" y="157163"/>
                  <a:pt x="257175" y="137964"/>
                  <a:pt x="257175" y="114300"/>
                </a:cubicBezTo>
                <a:cubicBezTo>
                  <a:pt x="257175" y="90636"/>
                  <a:pt x="237976" y="71438"/>
                  <a:pt x="214313" y="71438"/>
                </a:cubicBezTo>
                <a:cubicBezTo>
                  <a:pt x="200829" y="71438"/>
                  <a:pt x="188104" y="77778"/>
                  <a:pt x="180023" y="88583"/>
                </a:cubicBezTo>
                <a:lnTo>
                  <a:pt x="160734" y="114300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4" name="Text 32"/>
          <p:cNvSpPr/>
          <p:nvPr/>
        </p:nvSpPr>
        <p:spPr>
          <a:xfrm>
            <a:off x="1295400" y="4914900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Sürekli Denetim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295400" y="5257800"/>
            <a:ext cx="4610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Continuous Audit modülü ile gerçek zamanlı değişiklik takibi ve anlık bildirim sistemi.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295400" y="5867400"/>
            <a:ext cx="800100" cy="266700"/>
          </a:xfrm>
          <a:custGeom>
            <a:avLst/>
            <a:gdLst/>
            <a:ahLst/>
            <a:cxnLst/>
            <a:rect l="l" t="t" r="r" b="b"/>
            <a:pathLst>
              <a:path w="800100" h="266700">
                <a:moveTo>
                  <a:pt x="76199" y="0"/>
                </a:moveTo>
                <a:lnTo>
                  <a:pt x="723901" y="0"/>
                </a:lnTo>
                <a:cubicBezTo>
                  <a:pt x="765956" y="0"/>
                  <a:pt x="800100" y="34144"/>
                  <a:pt x="800100" y="76199"/>
                </a:cubicBezTo>
                <a:lnTo>
                  <a:pt x="800100" y="190501"/>
                </a:lnTo>
                <a:cubicBezTo>
                  <a:pt x="800100" y="232556"/>
                  <a:pt x="765956" y="266700"/>
                  <a:pt x="723901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8D99AE">
              <a:alpha val="20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1295400" y="5867400"/>
            <a:ext cx="8667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Real-time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2168128" y="5867400"/>
            <a:ext cx="800100" cy="266700"/>
          </a:xfrm>
          <a:custGeom>
            <a:avLst/>
            <a:gdLst/>
            <a:ahLst/>
            <a:cxnLst/>
            <a:rect l="l" t="t" r="r" b="b"/>
            <a:pathLst>
              <a:path w="800100" h="266700">
                <a:moveTo>
                  <a:pt x="76199" y="0"/>
                </a:moveTo>
                <a:lnTo>
                  <a:pt x="723901" y="0"/>
                </a:lnTo>
                <a:cubicBezTo>
                  <a:pt x="765956" y="0"/>
                  <a:pt x="800100" y="34144"/>
                  <a:pt x="800100" y="76199"/>
                </a:cubicBezTo>
                <a:lnTo>
                  <a:pt x="800100" y="190501"/>
                </a:lnTo>
                <a:cubicBezTo>
                  <a:pt x="800100" y="232556"/>
                  <a:pt x="765956" y="266700"/>
                  <a:pt x="723901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8D99AE">
              <a:alpha val="20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2168128" y="5867400"/>
            <a:ext cx="8667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Webhook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041005" y="5867400"/>
            <a:ext cx="990600" cy="266700"/>
          </a:xfrm>
          <a:custGeom>
            <a:avLst/>
            <a:gdLst/>
            <a:ahLst/>
            <a:cxnLst/>
            <a:rect l="l" t="t" r="r" b="b"/>
            <a:pathLst>
              <a:path w="990600" h="266700">
                <a:moveTo>
                  <a:pt x="76199" y="0"/>
                </a:moveTo>
                <a:lnTo>
                  <a:pt x="914401" y="0"/>
                </a:lnTo>
                <a:cubicBezTo>
                  <a:pt x="956456" y="0"/>
                  <a:pt x="990600" y="34144"/>
                  <a:pt x="990600" y="76199"/>
                </a:cubicBezTo>
                <a:lnTo>
                  <a:pt x="990600" y="190501"/>
                </a:lnTo>
                <a:cubicBezTo>
                  <a:pt x="990600" y="232556"/>
                  <a:pt x="956456" y="266700"/>
                  <a:pt x="914401" y="266700"/>
                </a:cubicBezTo>
                <a:lnTo>
                  <a:pt x="76199" y="266700"/>
                </a:lnTo>
                <a:cubicBezTo>
                  <a:pt x="34144" y="266700"/>
                  <a:pt x="0" y="232556"/>
                  <a:pt x="0" y="1905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8D99AE">
              <a:alpha val="2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3041005" y="5867400"/>
            <a:ext cx="10572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Slack/Teams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76963" y="1223963"/>
            <a:ext cx="5629275" cy="5248275"/>
          </a:xfrm>
          <a:custGeom>
            <a:avLst/>
            <a:gdLst/>
            <a:ahLst/>
            <a:cxnLst/>
            <a:rect l="l" t="t" r="r" b="b"/>
            <a:pathLst>
              <a:path w="5629275" h="5248275">
                <a:moveTo>
                  <a:pt x="114307" y="0"/>
                </a:moveTo>
                <a:lnTo>
                  <a:pt x="5514968" y="0"/>
                </a:lnTo>
                <a:cubicBezTo>
                  <a:pt x="5578098" y="0"/>
                  <a:pt x="5629275" y="51177"/>
                  <a:pt x="5629275" y="114307"/>
                </a:cubicBezTo>
                <a:lnTo>
                  <a:pt x="5629275" y="5133968"/>
                </a:lnTo>
                <a:cubicBezTo>
                  <a:pt x="5629275" y="5197098"/>
                  <a:pt x="5578098" y="5248275"/>
                  <a:pt x="5514968" y="5248275"/>
                </a:cubicBezTo>
                <a:lnTo>
                  <a:pt x="114307" y="5248275"/>
                </a:lnTo>
                <a:cubicBezTo>
                  <a:pt x="51177" y="5248275"/>
                  <a:pt x="0" y="5197098"/>
                  <a:pt x="0" y="51339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270000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6372225" y="1419225"/>
            <a:ext cx="5334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Gelişmiş Görselleştirme</a:t>
            </a:r>
            <a:endParaRPr lang="en-US" sz="1600" dirty="0"/>
          </a:p>
        </p:txBody>
      </p:sp>
      <p:pic>
        <p:nvPicPr>
          <p:cNvPr id="44" name="Image 0" descr="https://kimi-web-img.moonshot.cn/img/brightsec.com/66ca94e91cb8698c0d8ba19df04cd6babee93658.png">    </p:cNvPr>
          <p:cNvPicPr>
            <a:picLocks noChangeAspect="1"/>
          </p:cNvPicPr>
          <p:nvPr/>
        </p:nvPicPr>
        <p:blipFill>
          <a:blip r:embed="rId1">
            <a:alphaModFix amt="80000"/>
          </a:blip>
          <a:srcRect l="0" r="0" t="27946" b="27946"/>
          <a:stretch/>
        </p:blipFill>
        <p:spPr>
          <a:xfrm>
            <a:off x="6372225" y="1838325"/>
            <a:ext cx="5238750" cy="1828800"/>
          </a:xfrm>
          <a:prstGeom prst="roundRect">
            <a:avLst>
              <a:gd name="adj" fmla="val 4167"/>
            </a:avLst>
          </a:prstGeom>
        </p:spPr>
      </p:pic>
      <p:sp>
        <p:nvSpPr>
          <p:cNvPr id="45" name="Text 42"/>
          <p:cNvSpPr/>
          <p:nvPr/>
        </p:nvSpPr>
        <p:spPr>
          <a:xfrm>
            <a:off x="6372225" y="3819525"/>
            <a:ext cx="5314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Interactive dashboard ile risklerin görsel olarak takibi ve yönetimi.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6372225" y="4219575"/>
            <a:ext cx="5238750" cy="419100"/>
          </a:xfrm>
          <a:custGeom>
            <a:avLst/>
            <a:gdLst/>
            <a:ahLst/>
            <a:cxnLst/>
            <a:rect l="l" t="t" r="r" b="b"/>
            <a:pathLst>
              <a:path w="5238750" h="419100">
                <a:moveTo>
                  <a:pt x="76201" y="0"/>
                </a:moveTo>
                <a:lnTo>
                  <a:pt x="5162549" y="0"/>
                </a:lnTo>
                <a:cubicBezTo>
                  <a:pt x="5204634" y="0"/>
                  <a:pt x="5238750" y="34116"/>
                  <a:pt x="5238750" y="76201"/>
                </a:cubicBezTo>
                <a:lnTo>
                  <a:pt x="5238750" y="342899"/>
                </a:lnTo>
                <a:cubicBezTo>
                  <a:pt x="5238750" y="384984"/>
                  <a:pt x="5204634" y="419100"/>
                  <a:pt x="51625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47" name="Shape 44"/>
          <p:cNvSpPr/>
          <p:nvPr/>
        </p:nvSpPr>
        <p:spPr>
          <a:xfrm>
            <a:off x="6505575" y="43529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8" name="Text 45"/>
          <p:cNvSpPr/>
          <p:nvPr/>
        </p:nvSpPr>
        <p:spPr>
          <a:xfrm>
            <a:off x="6791325" y="4333875"/>
            <a:ext cx="128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Grafiksel risk dağılımı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6372225" y="4714875"/>
            <a:ext cx="5238750" cy="419100"/>
          </a:xfrm>
          <a:custGeom>
            <a:avLst/>
            <a:gdLst/>
            <a:ahLst/>
            <a:cxnLst/>
            <a:rect l="l" t="t" r="r" b="b"/>
            <a:pathLst>
              <a:path w="5238750" h="419100">
                <a:moveTo>
                  <a:pt x="76201" y="0"/>
                </a:moveTo>
                <a:lnTo>
                  <a:pt x="5162549" y="0"/>
                </a:lnTo>
                <a:cubicBezTo>
                  <a:pt x="5204634" y="0"/>
                  <a:pt x="5238750" y="34116"/>
                  <a:pt x="5238750" y="76201"/>
                </a:cubicBezTo>
                <a:lnTo>
                  <a:pt x="5238750" y="342899"/>
                </a:lnTo>
                <a:cubicBezTo>
                  <a:pt x="5238750" y="384984"/>
                  <a:pt x="5204634" y="419100"/>
                  <a:pt x="51625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50" name="Shape 47"/>
          <p:cNvSpPr/>
          <p:nvPr/>
        </p:nvSpPr>
        <p:spPr>
          <a:xfrm>
            <a:off x="6496050" y="48482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85725" y="19050"/>
                </a:moveTo>
                <a:cubicBezTo>
                  <a:pt x="117277" y="19050"/>
                  <a:pt x="142875" y="44648"/>
                  <a:pt x="142875" y="76200"/>
                </a:cubicBezTo>
                <a:cubicBezTo>
                  <a:pt x="142875" y="107752"/>
                  <a:pt x="117277" y="133350"/>
                  <a:pt x="85725" y="133350"/>
                </a:cubicBezTo>
                <a:cubicBezTo>
                  <a:pt x="66318" y="133350"/>
                  <a:pt x="49143" y="123676"/>
                  <a:pt x="38814" y="108853"/>
                </a:cubicBezTo>
                <a:cubicBezTo>
                  <a:pt x="35808" y="104537"/>
                  <a:pt x="29855" y="103495"/>
                  <a:pt x="25539" y="106501"/>
                </a:cubicBezTo>
                <a:cubicBezTo>
                  <a:pt x="21223" y="109508"/>
                  <a:pt x="20181" y="115461"/>
                  <a:pt x="23187" y="119777"/>
                </a:cubicBezTo>
                <a:cubicBezTo>
                  <a:pt x="36939" y="139482"/>
                  <a:pt x="59829" y="152400"/>
                  <a:pt x="85725" y="152400"/>
                </a:cubicBezTo>
                <a:cubicBezTo>
                  <a:pt x="127814" y="152400"/>
                  <a:pt x="161925" y="118289"/>
                  <a:pt x="161925" y="76200"/>
                </a:cubicBezTo>
                <a:cubicBezTo>
                  <a:pt x="161925" y="34111"/>
                  <a:pt x="127814" y="0"/>
                  <a:pt x="85725" y="0"/>
                </a:cubicBezTo>
                <a:cubicBezTo>
                  <a:pt x="60216" y="0"/>
                  <a:pt x="37654" y="12531"/>
                  <a:pt x="23813" y="31760"/>
                </a:cubicBezTo>
                <a:lnTo>
                  <a:pt x="23813" y="23813"/>
                </a:lnTo>
                <a:cubicBezTo>
                  <a:pt x="23813" y="18544"/>
                  <a:pt x="19556" y="14288"/>
                  <a:pt x="14288" y="14288"/>
                </a:cubicBezTo>
                <a:cubicBezTo>
                  <a:pt x="9019" y="14288"/>
                  <a:pt x="4763" y="18544"/>
                  <a:pt x="4763" y="23813"/>
                </a:cubicBezTo>
                <a:lnTo>
                  <a:pt x="4763" y="57150"/>
                </a:lnTo>
                <a:cubicBezTo>
                  <a:pt x="4763" y="62419"/>
                  <a:pt x="9019" y="66675"/>
                  <a:pt x="14288" y="66675"/>
                </a:cubicBezTo>
                <a:lnTo>
                  <a:pt x="21610" y="66675"/>
                </a:lnTo>
                <a:cubicBezTo>
                  <a:pt x="21759" y="66675"/>
                  <a:pt x="21908" y="66675"/>
                  <a:pt x="22056" y="66675"/>
                </a:cubicBezTo>
                <a:lnTo>
                  <a:pt x="47655" y="66675"/>
                </a:lnTo>
                <a:cubicBezTo>
                  <a:pt x="52923" y="66675"/>
                  <a:pt x="57180" y="62419"/>
                  <a:pt x="57180" y="57150"/>
                </a:cubicBezTo>
                <a:cubicBezTo>
                  <a:pt x="57180" y="51881"/>
                  <a:pt x="52923" y="47625"/>
                  <a:pt x="47655" y="47625"/>
                </a:cubicBezTo>
                <a:lnTo>
                  <a:pt x="36255" y="47625"/>
                </a:lnTo>
                <a:cubicBezTo>
                  <a:pt x="46107" y="30540"/>
                  <a:pt x="64591" y="19050"/>
                  <a:pt x="85725" y="19050"/>
                </a:cubicBezTo>
                <a:close/>
                <a:moveTo>
                  <a:pt x="92869" y="45244"/>
                </a:moveTo>
                <a:cubicBezTo>
                  <a:pt x="92869" y="41285"/>
                  <a:pt x="89684" y="38100"/>
                  <a:pt x="85725" y="38100"/>
                </a:cubicBezTo>
                <a:cubicBezTo>
                  <a:pt x="81766" y="38100"/>
                  <a:pt x="78581" y="41285"/>
                  <a:pt x="78581" y="45244"/>
                </a:cubicBezTo>
                <a:lnTo>
                  <a:pt x="78581" y="76200"/>
                </a:lnTo>
                <a:cubicBezTo>
                  <a:pt x="78581" y="78105"/>
                  <a:pt x="79325" y="79921"/>
                  <a:pt x="80665" y="81260"/>
                </a:cubicBezTo>
                <a:lnTo>
                  <a:pt x="102096" y="102691"/>
                </a:lnTo>
                <a:cubicBezTo>
                  <a:pt x="104894" y="105489"/>
                  <a:pt x="109418" y="105489"/>
                  <a:pt x="112187" y="102691"/>
                </a:cubicBezTo>
                <a:cubicBezTo>
                  <a:pt x="114955" y="99893"/>
                  <a:pt x="114985" y="95369"/>
                  <a:pt x="112187" y="92601"/>
                </a:cubicBezTo>
                <a:lnTo>
                  <a:pt x="92839" y="73253"/>
                </a:lnTo>
                <a:lnTo>
                  <a:pt x="92839" y="45244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51" name="Text 48"/>
          <p:cNvSpPr/>
          <p:nvPr/>
        </p:nvSpPr>
        <p:spPr>
          <a:xfrm>
            <a:off x="6791325" y="4829175"/>
            <a:ext cx="1238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Tarihsel trend analizi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6372225" y="5210175"/>
            <a:ext cx="5238750" cy="419100"/>
          </a:xfrm>
          <a:custGeom>
            <a:avLst/>
            <a:gdLst/>
            <a:ahLst/>
            <a:cxnLst/>
            <a:rect l="l" t="t" r="r" b="b"/>
            <a:pathLst>
              <a:path w="5238750" h="419100">
                <a:moveTo>
                  <a:pt x="76201" y="0"/>
                </a:moveTo>
                <a:lnTo>
                  <a:pt x="5162549" y="0"/>
                </a:lnTo>
                <a:cubicBezTo>
                  <a:pt x="5204634" y="0"/>
                  <a:pt x="5238750" y="34116"/>
                  <a:pt x="5238750" y="76201"/>
                </a:cubicBezTo>
                <a:lnTo>
                  <a:pt x="5238750" y="342899"/>
                </a:lnTo>
                <a:cubicBezTo>
                  <a:pt x="5238750" y="384984"/>
                  <a:pt x="5204634" y="419100"/>
                  <a:pt x="51625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53" name="Shape 50"/>
          <p:cNvSpPr/>
          <p:nvPr/>
        </p:nvSpPr>
        <p:spPr>
          <a:xfrm>
            <a:off x="6515100" y="53435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0"/>
                </a:moveTo>
                <a:cubicBezTo>
                  <a:pt x="61406" y="0"/>
                  <a:pt x="57150" y="4256"/>
                  <a:pt x="57150" y="9525"/>
                </a:cubicBezTo>
                <a:lnTo>
                  <a:pt x="57150" y="10478"/>
                </a:lnTo>
                <a:cubicBezTo>
                  <a:pt x="35421" y="14883"/>
                  <a:pt x="19050" y="34111"/>
                  <a:pt x="19050" y="57150"/>
                </a:cubicBezTo>
                <a:lnTo>
                  <a:pt x="19050" y="63609"/>
                </a:lnTo>
                <a:cubicBezTo>
                  <a:pt x="19050" y="77926"/>
                  <a:pt x="14168" y="91827"/>
                  <a:pt x="5239" y="103019"/>
                </a:cubicBezTo>
                <a:lnTo>
                  <a:pt x="2322" y="106650"/>
                </a:lnTo>
                <a:cubicBezTo>
                  <a:pt x="804" y="108525"/>
                  <a:pt x="0" y="110847"/>
                  <a:pt x="0" y="113258"/>
                </a:cubicBezTo>
                <a:cubicBezTo>
                  <a:pt x="0" y="119092"/>
                  <a:pt x="4733" y="123825"/>
                  <a:pt x="10567" y="123825"/>
                </a:cubicBezTo>
                <a:lnTo>
                  <a:pt x="122753" y="123825"/>
                </a:lnTo>
                <a:cubicBezTo>
                  <a:pt x="128588" y="123825"/>
                  <a:pt x="133320" y="119092"/>
                  <a:pt x="133320" y="113258"/>
                </a:cubicBezTo>
                <a:cubicBezTo>
                  <a:pt x="133320" y="110847"/>
                  <a:pt x="132517" y="108525"/>
                  <a:pt x="130999" y="106650"/>
                </a:cubicBezTo>
                <a:lnTo>
                  <a:pt x="128081" y="103019"/>
                </a:lnTo>
                <a:cubicBezTo>
                  <a:pt x="119182" y="91827"/>
                  <a:pt x="114300" y="77926"/>
                  <a:pt x="114300" y="63609"/>
                </a:cubicBezTo>
                <a:lnTo>
                  <a:pt x="114300" y="57150"/>
                </a:lnTo>
                <a:cubicBezTo>
                  <a:pt x="114300" y="34111"/>
                  <a:pt x="97929" y="14883"/>
                  <a:pt x="76200" y="10477"/>
                </a:cubicBezTo>
                <a:lnTo>
                  <a:pt x="76200" y="9525"/>
                </a:lnTo>
                <a:cubicBezTo>
                  <a:pt x="76200" y="4256"/>
                  <a:pt x="71944" y="0"/>
                  <a:pt x="66675" y="0"/>
                </a:cubicBezTo>
                <a:close/>
                <a:moveTo>
                  <a:pt x="48220" y="138113"/>
                </a:moveTo>
                <a:cubicBezTo>
                  <a:pt x="50334" y="146328"/>
                  <a:pt x="57805" y="152400"/>
                  <a:pt x="66675" y="152400"/>
                </a:cubicBezTo>
                <a:cubicBezTo>
                  <a:pt x="75545" y="152400"/>
                  <a:pt x="83016" y="146328"/>
                  <a:pt x="85130" y="138113"/>
                </a:cubicBezTo>
                <a:lnTo>
                  <a:pt x="48220" y="138113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54" name="Text 51"/>
          <p:cNvSpPr/>
          <p:nvPr/>
        </p:nvSpPr>
        <p:spPr>
          <a:xfrm>
            <a:off x="6791325" y="5324475"/>
            <a:ext cx="1076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Anlık alert sistemi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threatanalysis.com/4b552b25f7cbad937bc15d65bd4ea5df0d961c12.png">    </p:cNvPr>
          <p:cNvPicPr>
            <a:picLocks noChangeAspect="1"/>
          </p:cNvPicPr>
          <p:nvPr/>
        </p:nvPicPr>
        <p:blipFill>
          <a:blip r:embed="rId1">
            <a:alphaModFix amt="25000"/>
          </a:blip>
          <a:srcRect l="0" r="0" t="12500" b="1250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D">
                  <a:alpha val="95000"/>
                </a:srgbClr>
              </a:gs>
              <a:gs pos="50000">
                <a:srgbClr val="1A1D2D">
                  <a:alpha val="90000"/>
                </a:srgbClr>
              </a:gs>
              <a:gs pos="100000">
                <a:srgbClr val="3A86FF">
                  <a:alpha val="3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7000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/>
              </a:gs>
              <a:gs pos="100000">
                <a:srgbClr val="00F5D4"/>
              </a:gs>
            </a:gsLst>
            <a:lin ang="2700000" scaled="1"/>
          </a:gradFill>
          <a:ln/>
        </p:spPr>
      </p:sp>
      <p:sp>
        <p:nvSpPr>
          <p:cNvPr id="5" name="Shape 2"/>
          <p:cNvSpPr/>
          <p:nvPr/>
        </p:nvSpPr>
        <p:spPr>
          <a:xfrm>
            <a:off x="533400" y="85248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6" name="Text 3"/>
          <p:cNvSpPr/>
          <p:nvPr/>
        </p:nvSpPr>
        <p:spPr>
          <a:xfrm>
            <a:off x="1066800" y="642938"/>
            <a:ext cx="1343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Özeti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66800" y="833438"/>
            <a:ext cx="15049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Sonuç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0050" y="1443038"/>
            <a:ext cx="9734550" cy="952500"/>
          </a:xfrm>
          <a:custGeom>
            <a:avLst/>
            <a:gdLst/>
            <a:ahLst/>
            <a:cxnLst/>
            <a:rect l="l" t="t" r="r" b="b"/>
            <a:pathLst>
              <a:path w="9734550" h="952500">
                <a:moveTo>
                  <a:pt x="38100" y="0"/>
                </a:moveTo>
                <a:lnTo>
                  <a:pt x="9620250" y="0"/>
                </a:lnTo>
                <a:cubicBezTo>
                  <a:pt x="9683334" y="0"/>
                  <a:pt x="9734550" y="51216"/>
                  <a:pt x="9734550" y="114300"/>
                </a:cubicBezTo>
                <a:lnTo>
                  <a:pt x="9734550" y="838200"/>
                </a:lnTo>
                <a:cubicBezTo>
                  <a:pt x="9734550" y="901284"/>
                  <a:pt x="9683334" y="952500"/>
                  <a:pt x="962025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9" name="Shape 6"/>
          <p:cNvSpPr/>
          <p:nvPr/>
        </p:nvSpPr>
        <p:spPr>
          <a:xfrm>
            <a:off x="400050" y="1443038"/>
            <a:ext cx="38100" cy="952500"/>
          </a:xfrm>
          <a:custGeom>
            <a:avLst/>
            <a:gdLst/>
            <a:ahLst/>
            <a:cxnLst/>
            <a:rect l="l" t="t" r="r" b="b"/>
            <a:pathLst>
              <a:path w="38100" h="952500">
                <a:moveTo>
                  <a:pt x="38100" y="0"/>
                </a:moveTo>
                <a:lnTo>
                  <a:pt x="38100" y="0"/>
                </a:lnTo>
                <a:lnTo>
                  <a:pt x="38100" y="952500"/>
                </a:ln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10" name="Text 7"/>
          <p:cNvSpPr/>
          <p:nvPr/>
        </p:nvSpPr>
        <p:spPr>
          <a:xfrm>
            <a:off x="609600" y="1633538"/>
            <a:ext cx="9420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Cloudflare Tunnel Auditor,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modern ağ güvenliği ihtiyaçlarına yenilikçi bir çözüm sunar. Otomatik denetim, kapsamlı raporlama ve sürekli izleme özellikleriyle, sistem yöneticilerine ve güvenlik ekiplerine güçlü bir araç sağlar.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5763" y="2547938"/>
            <a:ext cx="3143250" cy="1876425"/>
          </a:xfrm>
          <a:custGeom>
            <a:avLst/>
            <a:gdLst/>
            <a:ahLst/>
            <a:cxnLst/>
            <a:rect l="l" t="t" r="r" b="b"/>
            <a:pathLst>
              <a:path w="3143250" h="1876425">
                <a:moveTo>
                  <a:pt x="114293" y="0"/>
                </a:moveTo>
                <a:lnTo>
                  <a:pt x="3028957" y="0"/>
                </a:lnTo>
                <a:cubicBezTo>
                  <a:pt x="3092079" y="0"/>
                  <a:pt x="3143250" y="51171"/>
                  <a:pt x="3143250" y="114293"/>
                </a:cubicBezTo>
                <a:lnTo>
                  <a:pt x="3143250" y="1762132"/>
                </a:lnTo>
                <a:cubicBezTo>
                  <a:pt x="3143250" y="1825254"/>
                  <a:pt x="3092079" y="1876425"/>
                  <a:pt x="3028957" y="1876425"/>
                </a:cubicBezTo>
                <a:lnTo>
                  <a:pt x="114293" y="1876425"/>
                </a:lnTo>
                <a:cubicBezTo>
                  <a:pt x="51171" y="1876425"/>
                  <a:pt x="0" y="1825254"/>
                  <a:pt x="0" y="17621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 w="12700">
            <a:solidFill>
              <a:srgbClr val="3A86FF">
                <a:alpha val="30196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581025" y="2743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733425" y="2895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4" name="Text 11"/>
          <p:cNvSpPr/>
          <p:nvPr/>
        </p:nvSpPr>
        <p:spPr>
          <a:xfrm>
            <a:off x="581025" y="3390900"/>
            <a:ext cx="2847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Güvenlik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81025" y="3733800"/>
            <a:ext cx="28289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Kapsamlı otomatik denetim ile ağ güvenliğini üst seviyeye taşır.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3687663" y="2547938"/>
            <a:ext cx="3143250" cy="1876425"/>
          </a:xfrm>
          <a:custGeom>
            <a:avLst/>
            <a:gdLst/>
            <a:ahLst/>
            <a:cxnLst/>
            <a:rect l="l" t="t" r="r" b="b"/>
            <a:pathLst>
              <a:path w="3143250" h="1876425">
                <a:moveTo>
                  <a:pt x="114293" y="0"/>
                </a:moveTo>
                <a:lnTo>
                  <a:pt x="3028957" y="0"/>
                </a:lnTo>
                <a:cubicBezTo>
                  <a:pt x="3092079" y="0"/>
                  <a:pt x="3143250" y="51171"/>
                  <a:pt x="3143250" y="114293"/>
                </a:cubicBezTo>
                <a:lnTo>
                  <a:pt x="3143250" y="1762132"/>
                </a:lnTo>
                <a:cubicBezTo>
                  <a:pt x="3143250" y="1825254"/>
                  <a:pt x="3092079" y="1876425"/>
                  <a:pt x="3028957" y="1876425"/>
                </a:cubicBezTo>
                <a:lnTo>
                  <a:pt x="114293" y="1876425"/>
                </a:lnTo>
                <a:cubicBezTo>
                  <a:pt x="51171" y="1876425"/>
                  <a:pt x="0" y="1825254"/>
                  <a:pt x="0" y="17621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01F5D4">
              <a:alpha val="10196"/>
            </a:srgbClr>
          </a:solidFill>
          <a:ln w="12700">
            <a:solidFill>
              <a:srgbClr val="01F5D4">
                <a:alpha val="30196"/>
              </a:srgbClr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3882926" y="2743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1F5D4">
              <a:alpha val="3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4035326" y="2895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19" name="Text 16"/>
          <p:cNvSpPr/>
          <p:nvPr/>
        </p:nvSpPr>
        <p:spPr>
          <a:xfrm>
            <a:off x="3882926" y="3390900"/>
            <a:ext cx="2847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Verimlilik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3882926" y="3733800"/>
            <a:ext cx="28289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Manuel denetim zamanını %90 oranında azaltır.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6989713" y="2547938"/>
            <a:ext cx="3143250" cy="1876425"/>
          </a:xfrm>
          <a:custGeom>
            <a:avLst/>
            <a:gdLst/>
            <a:ahLst/>
            <a:cxnLst/>
            <a:rect l="l" t="t" r="r" b="b"/>
            <a:pathLst>
              <a:path w="3143250" h="1876425">
                <a:moveTo>
                  <a:pt x="114293" y="0"/>
                </a:moveTo>
                <a:lnTo>
                  <a:pt x="3028957" y="0"/>
                </a:lnTo>
                <a:cubicBezTo>
                  <a:pt x="3092079" y="0"/>
                  <a:pt x="3143250" y="51171"/>
                  <a:pt x="3143250" y="114293"/>
                </a:cubicBezTo>
                <a:lnTo>
                  <a:pt x="3143250" y="1762132"/>
                </a:lnTo>
                <a:cubicBezTo>
                  <a:pt x="3143250" y="1825254"/>
                  <a:pt x="3092079" y="1876425"/>
                  <a:pt x="3028957" y="1876425"/>
                </a:cubicBezTo>
                <a:lnTo>
                  <a:pt x="114293" y="1876425"/>
                </a:lnTo>
                <a:cubicBezTo>
                  <a:pt x="51171" y="1876425"/>
                  <a:pt x="0" y="1825254"/>
                  <a:pt x="0" y="17621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8D99AE">
              <a:alpha val="10196"/>
            </a:srgbClr>
          </a:solidFill>
          <a:ln w="12700">
            <a:solidFill>
              <a:srgbClr val="8D99AE">
                <a:alpha val="30196"/>
              </a:srgbClr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7184975" y="2743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</p:sp>
      <p:sp>
        <p:nvSpPr>
          <p:cNvPr id="23" name="Shape 20"/>
          <p:cNvSpPr/>
          <p:nvPr/>
        </p:nvSpPr>
        <p:spPr>
          <a:xfrm>
            <a:off x="7337375" y="2895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4" name="Text 21"/>
          <p:cNvSpPr/>
          <p:nvPr/>
        </p:nvSpPr>
        <p:spPr>
          <a:xfrm>
            <a:off x="7184975" y="3390900"/>
            <a:ext cx="2847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İzleme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184975" y="3733800"/>
            <a:ext cx="28289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Sürekli denetim ile anlık tehdit tespiti ve raporlama.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00050" y="4581525"/>
            <a:ext cx="9734550" cy="952500"/>
          </a:xfrm>
          <a:custGeom>
            <a:avLst/>
            <a:gdLst/>
            <a:ahLst/>
            <a:cxnLst/>
            <a:rect l="l" t="t" r="r" b="b"/>
            <a:pathLst>
              <a:path w="9734550" h="952500">
                <a:moveTo>
                  <a:pt x="38100" y="0"/>
                </a:moveTo>
                <a:lnTo>
                  <a:pt x="9620250" y="0"/>
                </a:lnTo>
                <a:cubicBezTo>
                  <a:pt x="9683334" y="0"/>
                  <a:pt x="9734550" y="51216"/>
                  <a:pt x="9734550" y="114300"/>
                </a:cubicBezTo>
                <a:lnTo>
                  <a:pt x="9734550" y="838200"/>
                </a:lnTo>
                <a:cubicBezTo>
                  <a:pt x="9734550" y="901284"/>
                  <a:pt x="9683334" y="952500"/>
                  <a:pt x="962025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1F5D4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27" name="Shape 24"/>
          <p:cNvSpPr/>
          <p:nvPr/>
        </p:nvSpPr>
        <p:spPr>
          <a:xfrm>
            <a:off x="400050" y="4581525"/>
            <a:ext cx="38100" cy="952500"/>
          </a:xfrm>
          <a:custGeom>
            <a:avLst/>
            <a:gdLst/>
            <a:ahLst/>
            <a:cxnLst/>
            <a:rect l="l" t="t" r="r" b="b"/>
            <a:pathLst>
              <a:path w="38100" h="952500">
                <a:moveTo>
                  <a:pt x="38100" y="0"/>
                </a:moveTo>
                <a:lnTo>
                  <a:pt x="38100" y="0"/>
                </a:lnTo>
                <a:lnTo>
                  <a:pt x="38100" y="952500"/>
                </a:ln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8" name="Text 25"/>
          <p:cNvSpPr/>
          <p:nvPr/>
        </p:nvSpPr>
        <p:spPr>
          <a:xfrm>
            <a:off x="609600" y="4772025"/>
            <a:ext cx="9420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Güvenli yapılandırma,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sadece bir kerelik bir işlem değil, sürekli bir süreçtir. Cloudflare Tunnel Auditor bu süreci otomatikleştirir ve kolaylaştırır. 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Güvenlik, asla tesadüf değildir.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381000" y="575786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952500" y="5776913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İletişim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952500" y="5967413"/>
            <a:ext cx="152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frudotz.com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2630388" y="5757863"/>
            <a:ext cx="9525" cy="457200"/>
          </a:xfrm>
          <a:custGeom>
            <a:avLst/>
            <a:gdLst/>
            <a:ahLst/>
            <a:cxnLst/>
            <a:rect l="l" t="t" r="r" b="b"/>
            <a:pathLst>
              <a:path w="9525" h="457200">
                <a:moveTo>
                  <a:pt x="0" y="0"/>
                </a:moveTo>
                <a:lnTo>
                  <a:pt x="9525" y="0"/>
                </a:lnTo>
                <a:lnTo>
                  <a:pt x="952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</p:sp>
      <p:sp>
        <p:nvSpPr>
          <p:cNvPr id="33" name="Shape 30"/>
          <p:cNvSpPr/>
          <p:nvPr/>
        </p:nvSpPr>
        <p:spPr>
          <a:xfrm>
            <a:off x="2868513" y="575786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1F5D4">
              <a:alpha val="30196"/>
            </a:srgbClr>
          </a:solidFill>
          <a:ln/>
        </p:spPr>
      </p:sp>
      <p:sp>
        <p:nvSpPr>
          <p:cNvPr id="34" name="Shape 31"/>
          <p:cNvSpPr/>
          <p:nvPr/>
        </p:nvSpPr>
        <p:spPr>
          <a:xfrm>
            <a:off x="3001863" y="589121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0932" y="104180"/>
                </a:moveTo>
                <a:lnTo>
                  <a:pt x="59903" y="104180"/>
                </a:lnTo>
                <a:cubicBezTo>
                  <a:pt x="60982" y="128178"/>
                  <a:pt x="66303" y="150279"/>
                  <a:pt x="73856" y="166464"/>
                </a:cubicBezTo>
                <a:cubicBezTo>
                  <a:pt x="78098" y="175580"/>
                  <a:pt x="82674" y="182017"/>
                  <a:pt x="86916" y="185961"/>
                </a:cubicBezTo>
                <a:cubicBezTo>
                  <a:pt x="91083" y="189867"/>
                  <a:pt x="93948" y="190500"/>
                  <a:pt x="95436" y="190500"/>
                </a:cubicBezTo>
                <a:cubicBezTo>
                  <a:pt x="96924" y="190500"/>
                  <a:pt x="99789" y="189867"/>
                  <a:pt x="103956" y="185961"/>
                </a:cubicBezTo>
                <a:cubicBezTo>
                  <a:pt x="108198" y="182017"/>
                  <a:pt x="112775" y="175543"/>
                  <a:pt x="117016" y="166464"/>
                </a:cubicBezTo>
                <a:cubicBezTo>
                  <a:pt x="124569" y="150279"/>
                  <a:pt x="129890" y="128178"/>
                  <a:pt x="130969" y="104180"/>
                </a:cubicBezTo>
                <a:close/>
                <a:moveTo>
                  <a:pt x="59866" y="86320"/>
                </a:moveTo>
                <a:lnTo>
                  <a:pt x="130894" y="86320"/>
                </a:lnTo>
                <a:cubicBezTo>
                  <a:pt x="129853" y="62322"/>
                  <a:pt x="124532" y="40221"/>
                  <a:pt x="116979" y="24036"/>
                </a:cubicBezTo>
                <a:cubicBezTo>
                  <a:pt x="112737" y="14957"/>
                  <a:pt x="108161" y="8483"/>
                  <a:pt x="103919" y="4539"/>
                </a:cubicBezTo>
                <a:cubicBezTo>
                  <a:pt x="99752" y="633"/>
                  <a:pt x="96887" y="0"/>
                  <a:pt x="95399" y="0"/>
                </a:cubicBezTo>
                <a:cubicBezTo>
                  <a:pt x="93911" y="0"/>
                  <a:pt x="91046" y="633"/>
                  <a:pt x="86878" y="4539"/>
                </a:cubicBezTo>
                <a:cubicBezTo>
                  <a:pt x="82637" y="8483"/>
                  <a:pt x="78060" y="14957"/>
                  <a:pt x="73819" y="24036"/>
                </a:cubicBezTo>
                <a:cubicBezTo>
                  <a:pt x="66266" y="40221"/>
                  <a:pt x="60945" y="62322"/>
                  <a:pt x="59866" y="86320"/>
                </a:cubicBezTo>
                <a:close/>
                <a:moveTo>
                  <a:pt x="42007" y="86320"/>
                </a:moveTo>
                <a:cubicBezTo>
                  <a:pt x="43309" y="54471"/>
                  <a:pt x="51532" y="24892"/>
                  <a:pt x="63550" y="5469"/>
                </a:cubicBezTo>
                <a:cubicBezTo>
                  <a:pt x="29282" y="17599"/>
                  <a:pt x="4056" y="48816"/>
                  <a:pt x="558" y="86320"/>
                </a:cubicBezTo>
                <a:lnTo>
                  <a:pt x="42007" y="86320"/>
                </a:lnTo>
                <a:close/>
                <a:moveTo>
                  <a:pt x="558" y="104180"/>
                </a:moveTo>
                <a:cubicBezTo>
                  <a:pt x="4056" y="141684"/>
                  <a:pt x="29282" y="172901"/>
                  <a:pt x="63550" y="185031"/>
                </a:cubicBezTo>
                <a:cubicBezTo>
                  <a:pt x="51532" y="165608"/>
                  <a:pt x="43309" y="136029"/>
                  <a:pt x="42007" y="104180"/>
                </a:cubicBezTo>
                <a:lnTo>
                  <a:pt x="558" y="104180"/>
                </a:lnTo>
                <a:close/>
                <a:moveTo>
                  <a:pt x="148791" y="104180"/>
                </a:moveTo>
                <a:cubicBezTo>
                  <a:pt x="147489" y="136029"/>
                  <a:pt x="139266" y="165608"/>
                  <a:pt x="127248" y="185031"/>
                </a:cubicBezTo>
                <a:cubicBezTo>
                  <a:pt x="161516" y="172864"/>
                  <a:pt x="186742" y="141684"/>
                  <a:pt x="190240" y="104180"/>
                </a:cubicBezTo>
                <a:lnTo>
                  <a:pt x="148791" y="104180"/>
                </a:lnTo>
                <a:close/>
                <a:moveTo>
                  <a:pt x="190240" y="86320"/>
                </a:moveTo>
                <a:cubicBezTo>
                  <a:pt x="186742" y="48816"/>
                  <a:pt x="161516" y="17599"/>
                  <a:pt x="127248" y="5469"/>
                </a:cubicBezTo>
                <a:cubicBezTo>
                  <a:pt x="139266" y="24892"/>
                  <a:pt x="147489" y="54471"/>
                  <a:pt x="148791" y="86320"/>
                </a:cubicBezTo>
                <a:lnTo>
                  <a:pt x="190240" y="86320"/>
                </a:ln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35" name="Text 32"/>
          <p:cNvSpPr/>
          <p:nvPr/>
        </p:nvSpPr>
        <p:spPr>
          <a:xfrm>
            <a:off x="3440013" y="5776913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 Linki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3440013" y="5967413"/>
            <a:ext cx="4125962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github.com/frudotz/ISU-SecOps-CFTunnelAuditor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514350" y="589121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0932" y="104180"/>
                </a:moveTo>
                <a:lnTo>
                  <a:pt x="59903" y="104180"/>
                </a:lnTo>
                <a:cubicBezTo>
                  <a:pt x="60982" y="128178"/>
                  <a:pt x="66303" y="150279"/>
                  <a:pt x="73856" y="166464"/>
                </a:cubicBezTo>
                <a:cubicBezTo>
                  <a:pt x="78098" y="175580"/>
                  <a:pt x="82674" y="182017"/>
                  <a:pt x="86916" y="185961"/>
                </a:cubicBezTo>
                <a:cubicBezTo>
                  <a:pt x="91083" y="189867"/>
                  <a:pt x="93948" y="190500"/>
                  <a:pt x="95436" y="190500"/>
                </a:cubicBezTo>
                <a:cubicBezTo>
                  <a:pt x="96924" y="190500"/>
                  <a:pt x="99789" y="189867"/>
                  <a:pt x="103956" y="185961"/>
                </a:cubicBezTo>
                <a:cubicBezTo>
                  <a:pt x="108198" y="182017"/>
                  <a:pt x="112775" y="175543"/>
                  <a:pt x="117016" y="166464"/>
                </a:cubicBezTo>
                <a:cubicBezTo>
                  <a:pt x="124569" y="150279"/>
                  <a:pt x="129890" y="128178"/>
                  <a:pt x="130969" y="104180"/>
                </a:cubicBezTo>
                <a:close/>
                <a:moveTo>
                  <a:pt x="59866" y="86320"/>
                </a:moveTo>
                <a:lnTo>
                  <a:pt x="130894" y="86320"/>
                </a:lnTo>
                <a:cubicBezTo>
                  <a:pt x="129853" y="62322"/>
                  <a:pt x="124532" y="40221"/>
                  <a:pt x="116979" y="24036"/>
                </a:cubicBezTo>
                <a:cubicBezTo>
                  <a:pt x="112737" y="14957"/>
                  <a:pt x="108161" y="8483"/>
                  <a:pt x="103919" y="4539"/>
                </a:cubicBezTo>
                <a:cubicBezTo>
                  <a:pt x="99752" y="633"/>
                  <a:pt x="96887" y="0"/>
                  <a:pt x="95399" y="0"/>
                </a:cubicBezTo>
                <a:cubicBezTo>
                  <a:pt x="93911" y="0"/>
                  <a:pt x="91046" y="633"/>
                  <a:pt x="86878" y="4539"/>
                </a:cubicBezTo>
                <a:cubicBezTo>
                  <a:pt x="82637" y="8483"/>
                  <a:pt x="78060" y="14957"/>
                  <a:pt x="73819" y="24036"/>
                </a:cubicBezTo>
                <a:cubicBezTo>
                  <a:pt x="66266" y="40221"/>
                  <a:pt x="60945" y="62322"/>
                  <a:pt x="59866" y="86320"/>
                </a:cubicBezTo>
                <a:close/>
                <a:moveTo>
                  <a:pt x="42007" y="86320"/>
                </a:moveTo>
                <a:cubicBezTo>
                  <a:pt x="43309" y="54471"/>
                  <a:pt x="51532" y="24892"/>
                  <a:pt x="63550" y="5469"/>
                </a:cubicBezTo>
                <a:cubicBezTo>
                  <a:pt x="29282" y="17599"/>
                  <a:pt x="4056" y="48816"/>
                  <a:pt x="558" y="86320"/>
                </a:cubicBezTo>
                <a:lnTo>
                  <a:pt x="42007" y="86320"/>
                </a:lnTo>
                <a:close/>
                <a:moveTo>
                  <a:pt x="558" y="104180"/>
                </a:moveTo>
                <a:cubicBezTo>
                  <a:pt x="4056" y="141684"/>
                  <a:pt x="29282" y="172901"/>
                  <a:pt x="63550" y="185031"/>
                </a:cubicBezTo>
                <a:cubicBezTo>
                  <a:pt x="51532" y="165608"/>
                  <a:pt x="43309" y="136029"/>
                  <a:pt x="42007" y="104180"/>
                </a:cubicBezTo>
                <a:lnTo>
                  <a:pt x="558" y="104180"/>
                </a:lnTo>
                <a:close/>
                <a:moveTo>
                  <a:pt x="148791" y="104180"/>
                </a:moveTo>
                <a:cubicBezTo>
                  <a:pt x="147489" y="136029"/>
                  <a:pt x="139266" y="165608"/>
                  <a:pt x="127248" y="185031"/>
                </a:cubicBezTo>
                <a:cubicBezTo>
                  <a:pt x="161516" y="172864"/>
                  <a:pt x="186742" y="141684"/>
                  <a:pt x="190240" y="104180"/>
                </a:cubicBezTo>
                <a:lnTo>
                  <a:pt x="148791" y="104180"/>
                </a:lnTo>
                <a:close/>
                <a:moveTo>
                  <a:pt x="190240" y="86320"/>
                </a:moveTo>
                <a:cubicBezTo>
                  <a:pt x="186742" y="48816"/>
                  <a:pt x="161516" y="17599"/>
                  <a:pt x="127248" y="5469"/>
                </a:cubicBezTo>
                <a:cubicBezTo>
                  <a:pt x="139266" y="24892"/>
                  <a:pt x="147489" y="54471"/>
                  <a:pt x="148791" y="86320"/>
                </a:cubicBezTo>
                <a:lnTo>
                  <a:pt x="190240" y="86320"/>
                </a:lnTo>
                <a:close/>
              </a:path>
            </a:pathLst>
          </a:custGeom>
          <a:solidFill>
            <a:srgbClr val="3A86FF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/>
              </a:gs>
              <a:gs pos="100000">
                <a:srgbClr val="00F5D4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33400" y="5905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3219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Durumu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571500"/>
            <a:ext cx="33813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Tanımı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57300"/>
            <a:ext cx="11410950" cy="1400175"/>
          </a:xfrm>
          <a:custGeom>
            <a:avLst/>
            <a:gdLst/>
            <a:ahLst/>
            <a:cxnLst/>
            <a:rect l="l" t="t" r="r" b="b"/>
            <a:pathLst>
              <a:path w="11410950" h="1400175">
                <a:moveTo>
                  <a:pt x="38100" y="0"/>
                </a:moveTo>
                <a:lnTo>
                  <a:pt x="11296654" y="0"/>
                </a:lnTo>
                <a:cubicBezTo>
                  <a:pt x="11359736" y="0"/>
                  <a:pt x="11410950" y="51214"/>
                  <a:pt x="11410950" y="114296"/>
                </a:cubicBezTo>
                <a:lnTo>
                  <a:pt x="11410950" y="1285879"/>
                </a:lnTo>
                <a:cubicBezTo>
                  <a:pt x="11410950" y="1348961"/>
                  <a:pt x="11359736" y="1400175"/>
                  <a:pt x="11296654" y="1400175"/>
                </a:cubicBezTo>
                <a:lnTo>
                  <a:pt x="38100" y="1400175"/>
                </a:lnTo>
                <a:cubicBezTo>
                  <a:pt x="17072" y="1400175"/>
                  <a:pt x="0" y="1383103"/>
                  <a:pt x="0" y="13620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257300"/>
            <a:ext cx="38100" cy="1400175"/>
          </a:xfrm>
          <a:custGeom>
            <a:avLst/>
            <a:gdLst/>
            <a:ahLst/>
            <a:cxnLst/>
            <a:rect l="l" t="t" r="r" b="b"/>
            <a:pathLst>
              <a:path w="38100" h="1400175">
                <a:moveTo>
                  <a:pt x="38100" y="0"/>
                </a:moveTo>
                <a:lnTo>
                  <a:pt x="38100" y="0"/>
                </a:lnTo>
                <a:lnTo>
                  <a:pt x="38100" y="1400175"/>
                </a:lnTo>
                <a:lnTo>
                  <a:pt x="38100" y="1400175"/>
                </a:lnTo>
                <a:cubicBezTo>
                  <a:pt x="17072" y="1400175"/>
                  <a:pt x="0" y="1383103"/>
                  <a:pt x="0" y="13620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8" name="Shape 6"/>
          <p:cNvSpPr/>
          <p:nvPr/>
        </p:nvSpPr>
        <p:spPr>
          <a:xfrm>
            <a:off x="647700" y="14859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838200" y="16764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0" name="Text 8"/>
          <p:cNvSpPr/>
          <p:nvPr/>
        </p:nvSpPr>
        <p:spPr>
          <a:xfrm>
            <a:off x="1447800" y="1485900"/>
            <a:ext cx="1024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Artan Kullanım ve Yaygınlaşma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447800" y="1866900"/>
            <a:ext cx="10220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 Tunnel, modern ağ altyapısında standart hale gelmiştir. Hızlı deployment ve kolay yönetim sunar. DevOps ekipleri tarafından yoğun olarak tercih edilmektedir.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0050" y="2843213"/>
            <a:ext cx="11410950" cy="1400175"/>
          </a:xfrm>
          <a:custGeom>
            <a:avLst/>
            <a:gdLst/>
            <a:ahLst/>
            <a:cxnLst/>
            <a:rect l="l" t="t" r="r" b="b"/>
            <a:pathLst>
              <a:path w="11410950" h="1400175">
                <a:moveTo>
                  <a:pt x="38100" y="0"/>
                </a:moveTo>
                <a:lnTo>
                  <a:pt x="11296654" y="0"/>
                </a:lnTo>
                <a:cubicBezTo>
                  <a:pt x="11359736" y="0"/>
                  <a:pt x="11410950" y="51214"/>
                  <a:pt x="11410950" y="114296"/>
                </a:cubicBezTo>
                <a:lnTo>
                  <a:pt x="11410950" y="1285879"/>
                </a:lnTo>
                <a:cubicBezTo>
                  <a:pt x="11410950" y="1348961"/>
                  <a:pt x="11359736" y="1400175"/>
                  <a:pt x="11296654" y="1400175"/>
                </a:cubicBezTo>
                <a:lnTo>
                  <a:pt x="38100" y="1400175"/>
                </a:lnTo>
                <a:cubicBezTo>
                  <a:pt x="17072" y="1400175"/>
                  <a:pt x="0" y="1383103"/>
                  <a:pt x="0" y="13620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1F5D4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3" name="Shape 11"/>
          <p:cNvSpPr/>
          <p:nvPr/>
        </p:nvSpPr>
        <p:spPr>
          <a:xfrm>
            <a:off x="400050" y="2843213"/>
            <a:ext cx="38100" cy="1400175"/>
          </a:xfrm>
          <a:custGeom>
            <a:avLst/>
            <a:gdLst/>
            <a:ahLst/>
            <a:cxnLst/>
            <a:rect l="l" t="t" r="r" b="b"/>
            <a:pathLst>
              <a:path w="38100" h="1400175">
                <a:moveTo>
                  <a:pt x="38100" y="0"/>
                </a:moveTo>
                <a:lnTo>
                  <a:pt x="38100" y="0"/>
                </a:lnTo>
                <a:lnTo>
                  <a:pt x="38100" y="1400175"/>
                </a:lnTo>
                <a:lnTo>
                  <a:pt x="38100" y="1400175"/>
                </a:lnTo>
                <a:cubicBezTo>
                  <a:pt x="17072" y="1400175"/>
                  <a:pt x="0" y="1383103"/>
                  <a:pt x="0" y="13620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4" name="Shape 12"/>
          <p:cNvSpPr/>
          <p:nvPr/>
        </p:nvSpPr>
        <p:spPr>
          <a:xfrm>
            <a:off x="647700" y="307181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1F5D4">
              <a:alpha val="3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823913" y="3262313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85725" y="42863"/>
                </a:moveTo>
                <a:cubicBezTo>
                  <a:pt x="85725" y="19199"/>
                  <a:pt x="104924" y="0"/>
                  <a:pt x="128588" y="0"/>
                </a:cubicBezTo>
                <a:cubicBezTo>
                  <a:pt x="152251" y="0"/>
                  <a:pt x="171450" y="19199"/>
                  <a:pt x="171450" y="42863"/>
                </a:cubicBezTo>
                <a:lnTo>
                  <a:pt x="171450" y="44470"/>
                </a:lnTo>
                <a:cubicBezTo>
                  <a:pt x="171450" y="51480"/>
                  <a:pt x="165780" y="57150"/>
                  <a:pt x="158770" y="57150"/>
                </a:cubicBezTo>
                <a:lnTo>
                  <a:pt x="98450" y="57150"/>
                </a:lnTo>
                <a:cubicBezTo>
                  <a:pt x="91440" y="57150"/>
                  <a:pt x="85770" y="51480"/>
                  <a:pt x="85770" y="44470"/>
                </a:cubicBezTo>
                <a:lnTo>
                  <a:pt x="85770" y="42863"/>
                </a:lnTo>
                <a:close/>
                <a:moveTo>
                  <a:pt x="240030" y="48578"/>
                </a:moveTo>
                <a:cubicBezTo>
                  <a:pt x="244763" y="54873"/>
                  <a:pt x="243468" y="63847"/>
                  <a:pt x="237173" y="68580"/>
                </a:cubicBezTo>
                <a:lnTo>
                  <a:pt x="193506" y="101307"/>
                </a:lnTo>
                <a:cubicBezTo>
                  <a:pt x="195873" y="105281"/>
                  <a:pt x="197659" y="109657"/>
                  <a:pt x="198775" y="114300"/>
                </a:cubicBezTo>
                <a:lnTo>
                  <a:pt x="242888" y="114300"/>
                </a:lnTo>
                <a:cubicBezTo>
                  <a:pt x="250790" y="114300"/>
                  <a:pt x="257175" y="120685"/>
                  <a:pt x="257175" y="128588"/>
                </a:cubicBezTo>
                <a:cubicBezTo>
                  <a:pt x="257175" y="136490"/>
                  <a:pt x="250790" y="142875"/>
                  <a:pt x="242888" y="142875"/>
                </a:cubicBezTo>
                <a:lnTo>
                  <a:pt x="200025" y="142875"/>
                </a:lnTo>
                <a:lnTo>
                  <a:pt x="200025" y="157163"/>
                </a:lnTo>
                <a:cubicBezTo>
                  <a:pt x="200025" y="158323"/>
                  <a:pt x="199980" y="159529"/>
                  <a:pt x="199936" y="160690"/>
                </a:cubicBezTo>
                <a:lnTo>
                  <a:pt x="237173" y="188595"/>
                </a:lnTo>
                <a:cubicBezTo>
                  <a:pt x="243468" y="193328"/>
                  <a:pt x="244763" y="202302"/>
                  <a:pt x="240030" y="208598"/>
                </a:cubicBezTo>
                <a:cubicBezTo>
                  <a:pt x="235297" y="214893"/>
                  <a:pt x="226323" y="216188"/>
                  <a:pt x="220028" y="211455"/>
                </a:cubicBezTo>
                <a:lnTo>
                  <a:pt x="191854" y="190336"/>
                </a:lnTo>
                <a:cubicBezTo>
                  <a:pt x="181496" y="210071"/>
                  <a:pt x="162163" y="224358"/>
                  <a:pt x="139303" y="227796"/>
                </a:cubicBezTo>
                <a:lnTo>
                  <a:pt x="139303" y="125016"/>
                </a:lnTo>
                <a:cubicBezTo>
                  <a:pt x="139303" y="119077"/>
                  <a:pt x="134526" y="114300"/>
                  <a:pt x="128588" y="114300"/>
                </a:cubicBezTo>
                <a:cubicBezTo>
                  <a:pt x="122649" y="114300"/>
                  <a:pt x="117872" y="119077"/>
                  <a:pt x="117872" y="125016"/>
                </a:cubicBezTo>
                <a:lnTo>
                  <a:pt x="117872" y="227796"/>
                </a:lnTo>
                <a:cubicBezTo>
                  <a:pt x="95012" y="224358"/>
                  <a:pt x="75679" y="210071"/>
                  <a:pt x="65321" y="190336"/>
                </a:cubicBezTo>
                <a:lnTo>
                  <a:pt x="37148" y="211455"/>
                </a:lnTo>
                <a:cubicBezTo>
                  <a:pt x="30852" y="216188"/>
                  <a:pt x="21878" y="214893"/>
                  <a:pt x="17145" y="208598"/>
                </a:cubicBezTo>
                <a:cubicBezTo>
                  <a:pt x="12412" y="202302"/>
                  <a:pt x="13707" y="193328"/>
                  <a:pt x="20003" y="188595"/>
                </a:cubicBezTo>
                <a:lnTo>
                  <a:pt x="57239" y="160690"/>
                </a:lnTo>
                <a:cubicBezTo>
                  <a:pt x="57195" y="159529"/>
                  <a:pt x="57150" y="158368"/>
                  <a:pt x="57150" y="157163"/>
                </a:cubicBezTo>
                <a:lnTo>
                  <a:pt x="57150" y="142875"/>
                </a:lnTo>
                <a:lnTo>
                  <a:pt x="14288" y="142875"/>
                </a:lnTo>
                <a:cubicBezTo>
                  <a:pt x="6385" y="142875"/>
                  <a:pt x="0" y="136490"/>
                  <a:pt x="0" y="128588"/>
                </a:cubicBezTo>
                <a:cubicBezTo>
                  <a:pt x="0" y="120685"/>
                  <a:pt x="6385" y="114300"/>
                  <a:pt x="14288" y="114300"/>
                </a:cubicBezTo>
                <a:lnTo>
                  <a:pt x="58400" y="114300"/>
                </a:lnTo>
                <a:cubicBezTo>
                  <a:pt x="59516" y="109657"/>
                  <a:pt x="61302" y="105281"/>
                  <a:pt x="63669" y="101307"/>
                </a:cubicBezTo>
                <a:lnTo>
                  <a:pt x="20003" y="68580"/>
                </a:lnTo>
                <a:cubicBezTo>
                  <a:pt x="13707" y="63847"/>
                  <a:pt x="12412" y="54873"/>
                  <a:pt x="17145" y="48578"/>
                </a:cubicBezTo>
                <a:cubicBezTo>
                  <a:pt x="21878" y="42282"/>
                  <a:pt x="30852" y="40987"/>
                  <a:pt x="37147" y="45720"/>
                </a:cubicBezTo>
                <a:lnTo>
                  <a:pt x="85725" y="82153"/>
                </a:lnTo>
                <a:cubicBezTo>
                  <a:pt x="91217" y="79876"/>
                  <a:pt x="97244" y="78581"/>
                  <a:pt x="103584" y="78581"/>
                </a:cubicBezTo>
                <a:lnTo>
                  <a:pt x="153591" y="78581"/>
                </a:lnTo>
                <a:cubicBezTo>
                  <a:pt x="159931" y="78581"/>
                  <a:pt x="165958" y="79831"/>
                  <a:pt x="171450" y="82153"/>
                </a:cubicBezTo>
                <a:lnTo>
                  <a:pt x="220028" y="45720"/>
                </a:lnTo>
                <a:cubicBezTo>
                  <a:pt x="226323" y="40987"/>
                  <a:pt x="235297" y="42282"/>
                  <a:pt x="240030" y="48578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6" name="Text 14"/>
          <p:cNvSpPr/>
          <p:nvPr/>
        </p:nvSpPr>
        <p:spPr>
          <a:xfrm>
            <a:off x="1447800" y="3071813"/>
            <a:ext cx="1024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Yanlış Yapılandırma Riskleri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447800" y="3452813"/>
            <a:ext cx="10220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Aşırı izinli ingress kuralları, korunmasız admin panelleri ve hardcoded credential'lar oluşur. Internal servisler yanlışlıkla internete açılabilir. 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Credential sızıntıları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ve 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yetkisiz erişimler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yaygın güvenlik ihlallerindendir.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4429125"/>
            <a:ext cx="11410950" cy="1400175"/>
          </a:xfrm>
          <a:custGeom>
            <a:avLst/>
            <a:gdLst/>
            <a:ahLst/>
            <a:cxnLst/>
            <a:rect l="l" t="t" r="r" b="b"/>
            <a:pathLst>
              <a:path w="11410950" h="1400175">
                <a:moveTo>
                  <a:pt x="38100" y="0"/>
                </a:moveTo>
                <a:lnTo>
                  <a:pt x="11296654" y="0"/>
                </a:lnTo>
                <a:cubicBezTo>
                  <a:pt x="11359736" y="0"/>
                  <a:pt x="11410950" y="51214"/>
                  <a:pt x="11410950" y="114296"/>
                </a:cubicBezTo>
                <a:lnTo>
                  <a:pt x="11410950" y="1285879"/>
                </a:lnTo>
                <a:cubicBezTo>
                  <a:pt x="11410950" y="1348961"/>
                  <a:pt x="11359736" y="1400175"/>
                  <a:pt x="11296654" y="1400175"/>
                </a:cubicBezTo>
                <a:lnTo>
                  <a:pt x="38100" y="1400175"/>
                </a:lnTo>
                <a:cubicBezTo>
                  <a:pt x="17072" y="1400175"/>
                  <a:pt x="0" y="1383103"/>
                  <a:pt x="0" y="13620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8D99AE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9" name="Shape 17"/>
          <p:cNvSpPr/>
          <p:nvPr/>
        </p:nvSpPr>
        <p:spPr>
          <a:xfrm>
            <a:off x="400050" y="4429125"/>
            <a:ext cx="38100" cy="1400175"/>
          </a:xfrm>
          <a:custGeom>
            <a:avLst/>
            <a:gdLst/>
            <a:ahLst/>
            <a:cxnLst/>
            <a:rect l="l" t="t" r="r" b="b"/>
            <a:pathLst>
              <a:path w="38100" h="1400175">
                <a:moveTo>
                  <a:pt x="38100" y="0"/>
                </a:moveTo>
                <a:lnTo>
                  <a:pt x="38100" y="0"/>
                </a:lnTo>
                <a:lnTo>
                  <a:pt x="38100" y="1400175"/>
                </a:lnTo>
                <a:lnTo>
                  <a:pt x="38100" y="1400175"/>
                </a:lnTo>
                <a:cubicBezTo>
                  <a:pt x="17072" y="1400175"/>
                  <a:pt x="0" y="1383103"/>
                  <a:pt x="0" y="13620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/>
          </a:solidFill>
          <a:ln/>
        </p:spPr>
      </p:sp>
      <p:sp>
        <p:nvSpPr>
          <p:cNvPr id="20" name="Shape 18"/>
          <p:cNvSpPr/>
          <p:nvPr/>
        </p:nvSpPr>
        <p:spPr>
          <a:xfrm>
            <a:off x="647700" y="46577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823913" y="48482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00057" y="43354"/>
                </a:moveTo>
                <a:lnTo>
                  <a:pt x="100057" y="65499"/>
                </a:lnTo>
                <a:lnTo>
                  <a:pt x="100280" y="65723"/>
                </a:lnTo>
                <a:cubicBezTo>
                  <a:pt x="103183" y="28932"/>
                  <a:pt x="133945" y="0"/>
                  <a:pt x="171495" y="0"/>
                </a:cubicBezTo>
                <a:cubicBezTo>
                  <a:pt x="180469" y="0"/>
                  <a:pt x="189086" y="1652"/>
                  <a:pt x="196989" y="4688"/>
                </a:cubicBezTo>
                <a:cubicBezTo>
                  <a:pt x="201454" y="6385"/>
                  <a:pt x="202257" y="12055"/>
                  <a:pt x="198909" y="15448"/>
                </a:cubicBezTo>
                <a:lnTo>
                  <a:pt x="159306" y="55052"/>
                </a:lnTo>
                <a:cubicBezTo>
                  <a:pt x="157966" y="56391"/>
                  <a:pt x="157207" y="58222"/>
                  <a:pt x="157207" y="60097"/>
                </a:cubicBezTo>
                <a:lnTo>
                  <a:pt x="157207" y="78581"/>
                </a:lnTo>
                <a:cubicBezTo>
                  <a:pt x="157207" y="82510"/>
                  <a:pt x="160422" y="85725"/>
                  <a:pt x="164351" y="85725"/>
                </a:cubicBezTo>
                <a:lnTo>
                  <a:pt x="182835" y="85725"/>
                </a:lnTo>
                <a:cubicBezTo>
                  <a:pt x="184711" y="85725"/>
                  <a:pt x="186541" y="84966"/>
                  <a:pt x="187881" y="83627"/>
                </a:cubicBezTo>
                <a:lnTo>
                  <a:pt x="227484" y="44023"/>
                </a:lnTo>
                <a:cubicBezTo>
                  <a:pt x="230877" y="40630"/>
                  <a:pt x="236547" y="41478"/>
                  <a:pt x="238244" y="45943"/>
                </a:cubicBezTo>
                <a:cubicBezTo>
                  <a:pt x="241280" y="53846"/>
                  <a:pt x="242932" y="62463"/>
                  <a:pt x="242932" y="71438"/>
                </a:cubicBezTo>
                <a:cubicBezTo>
                  <a:pt x="242932" y="98494"/>
                  <a:pt x="227886" y="122069"/>
                  <a:pt x="205651" y="134169"/>
                </a:cubicBezTo>
                <a:lnTo>
                  <a:pt x="242039" y="170557"/>
                </a:lnTo>
                <a:cubicBezTo>
                  <a:pt x="250388" y="178906"/>
                  <a:pt x="250388" y="192479"/>
                  <a:pt x="242039" y="200873"/>
                </a:cubicBezTo>
                <a:lnTo>
                  <a:pt x="215205" y="227707"/>
                </a:lnTo>
                <a:cubicBezTo>
                  <a:pt x="206856" y="236056"/>
                  <a:pt x="193283" y="236056"/>
                  <a:pt x="184889" y="227707"/>
                </a:cubicBezTo>
                <a:lnTo>
                  <a:pt x="128632" y="171450"/>
                </a:lnTo>
                <a:cubicBezTo>
                  <a:pt x="116398" y="159216"/>
                  <a:pt x="113630" y="141134"/>
                  <a:pt x="120372" y="126221"/>
                </a:cubicBezTo>
                <a:lnTo>
                  <a:pt x="79876" y="85725"/>
                </a:lnTo>
                <a:lnTo>
                  <a:pt x="57730" y="85725"/>
                </a:lnTo>
                <a:cubicBezTo>
                  <a:pt x="52953" y="85725"/>
                  <a:pt x="48488" y="83359"/>
                  <a:pt x="45854" y="79385"/>
                </a:cubicBezTo>
                <a:lnTo>
                  <a:pt x="10448" y="26298"/>
                </a:lnTo>
                <a:cubicBezTo>
                  <a:pt x="8573" y="23485"/>
                  <a:pt x="8930" y="19690"/>
                  <a:pt x="11341" y="17279"/>
                </a:cubicBezTo>
                <a:lnTo>
                  <a:pt x="31611" y="-2991"/>
                </a:lnTo>
                <a:cubicBezTo>
                  <a:pt x="34022" y="-5402"/>
                  <a:pt x="37773" y="-5760"/>
                  <a:pt x="40630" y="-3884"/>
                </a:cubicBezTo>
                <a:lnTo>
                  <a:pt x="93717" y="31477"/>
                </a:lnTo>
                <a:cubicBezTo>
                  <a:pt x="97691" y="34111"/>
                  <a:pt x="100057" y="38576"/>
                  <a:pt x="100057" y="43354"/>
                </a:cubicBezTo>
                <a:close/>
                <a:moveTo>
                  <a:pt x="96262" y="132427"/>
                </a:moveTo>
                <a:cubicBezTo>
                  <a:pt x="93449" y="148947"/>
                  <a:pt x="97334" y="166405"/>
                  <a:pt x="108049" y="180380"/>
                </a:cubicBezTo>
                <a:lnTo>
                  <a:pt x="65633" y="222751"/>
                </a:lnTo>
                <a:cubicBezTo>
                  <a:pt x="53087" y="235297"/>
                  <a:pt x="32727" y="235297"/>
                  <a:pt x="20181" y="222751"/>
                </a:cubicBezTo>
                <a:cubicBezTo>
                  <a:pt x="7635" y="210205"/>
                  <a:pt x="7635" y="189845"/>
                  <a:pt x="20181" y="177299"/>
                </a:cubicBezTo>
                <a:lnTo>
                  <a:pt x="80635" y="116845"/>
                </a:lnTo>
                <a:lnTo>
                  <a:pt x="96262" y="132472"/>
                </a:lnTo>
                <a:close/>
              </a:path>
            </a:pathLst>
          </a:custGeom>
          <a:solidFill>
            <a:srgbClr val="8D99AE"/>
          </a:solidFill>
          <a:ln/>
        </p:spPr>
      </p:sp>
      <p:sp>
        <p:nvSpPr>
          <p:cNvPr id="22" name="Text 20"/>
          <p:cNvSpPr/>
          <p:nvPr/>
        </p:nvSpPr>
        <p:spPr>
          <a:xfrm>
            <a:off x="1447800" y="4657725"/>
            <a:ext cx="1024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Manuel Denetim Zorlukları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447800" y="5038725"/>
            <a:ext cx="10220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Elle kontrol süreçleri karmaşık ve hataya açıktır. Çok sayıda tunnel ve serviste zaman alıcıdır. Sürekli denetim ve izleme ihtiyacı karşılanamaz. Otomasyon şarttır.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00F5D4"/>
              </a:gs>
              <a:gs pos="100000">
                <a:srgbClr val="3A86FF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33400" y="5905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114300"/>
                </a:moveTo>
                <a:cubicBezTo>
                  <a:pt x="200025" y="66987"/>
                  <a:pt x="161613" y="28575"/>
                  <a:pt x="114300" y="28575"/>
                </a:cubicBezTo>
                <a:cubicBezTo>
                  <a:pt x="66987" y="28575"/>
                  <a:pt x="28575" y="66987"/>
                  <a:pt x="28575" y="114300"/>
                </a:cubicBezTo>
                <a:cubicBezTo>
                  <a:pt x="28575" y="161613"/>
                  <a:pt x="66987" y="200025"/>
                  <a:pt x="114300" y="200025"/>
                </a:cubicBezTo>
                <a:cubicBezTo>
                  <a:pt x="161613" y="200025"/>
                  <a:pt x="200025" y="161613"/>
                  <a:pt x="200025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50019"/>
                </a:moveTo>
                <a:cubicBezTo>
                  <a:pt x="134014" y="150019"/>
                  <a:pt x="150019" y="134014"/>
                  <a:pt x="150019" y="114300"/>
                </a:cubicBezTo>
                <a:cubicBezTo>
                  <a:pt x="150019" y="94586"/>
                  <a:pt x="134014" y="78581"/>
                  <a:pt x="114300" y="78581"/>
                </a:cubicBezTo>
                <a:cubicBezTo>
                  <a:pt x="94586" y="78581"/>
                  <a:pt x="78581" y="94586"/>
                  <a:pt x="78581" y="114300"/>
                </a:cubicBezTo>
                <a:cubicBezTo>
                  <a:pt x="78581" y="134014"/>
                  <a:pt x="94586" y="150019"/>
                  <a:pt x="114300" y="150019"/>
                </a:cubicBezTo>
                <a:close/>
                <a:moveTo>
                  <a:pt x="114300" y="50006"/>
                </a:moveTo>
                <a:cubicBezTo>
                  <a:pt x="149785" y="50006"/>
                  <a:pt x="178594" y="78815"/>
                  <a:pt x="178594" y="114300"/>
                </a:cubicBezTo>
                <a:cubicBezTo>
                  <a:pt x="178594" y="149785"/>
                  <a:pt x="149785" y="178594"/>
                  <a:pt x="114300" y="178594"/>
                </a:cubicBezTo>
                <a:cubicBezTo>
                  <a:pt x="78815" y="178594"/>
                  <a:pt x="50006" y="149785"/>
                  <a:pt x="50006" y="114300"/>
                </a:cubicBezTo>
                <a:cubicBezTo>
                  <a:pt x="50006" y="78815"/>
                  <a:pt x="78815" y="50006"/>
                  <a:pt x="114300" y="50006"/>
                </a:cubicBezTo>
                <a:close/>
                <a:moveTo>
                  <a:pt x="100013" y="114300"/>
                </a:moveTo>
                <a:cubicBezTo>
                  <a:pt x="100013" y="106415"/>
                  <a:pt x="106415" y="100013"/>
                  <a:pt x="114300" y="100013"/>
                </a:cubicBez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3076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Hedef ve Kapsam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571500"/>
            <a:ext cx="3238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Projenin Amacı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5763" y="1262063"/>
            <a:ext cx="5610225" cy="2466975"/>
          </a:xfrm>
          <a:custGeom>
            <a:avLst/>
            <a:gdLst/>
            <a:ahLst/>
            <a:cxnLst/>
            <a:rect l="l" t="t" r="r" b="b"/>
            <a:pathLst>
              <a:path w="5610225" h="2466975">
                <a:moveTo>
                  <a:pt x="114295" y="0"/>
                </a:moveTo>
                <a:lnTo>
                  <a:pt x="5495930" y="0"/>
                </a:lnTo>
                <a:cubicBezTo>
                  <a:pt x="5559053" y="0"/>
                  <a:pt x="5610225" y="51172"/>
                  <a:pt x="5610225" y="114295"/>
                </a:cubicBezTo>
                <a:lnTo>
                  <a:pt x="5610225" y="2352680"/>
                </a:lnTo>
                <a:cubicBezTo>
                  <a:pt x="5610225" y="2415803"/>
                  <a:pt x="5559053" y="2466975"/>
                  <a:pt x="5495930" y="2466975"/>
                </a:cubicBezTo>
                <a:lnTo>
                  <a:pt x="114295" y="2466975"/>
                </a:lnTo>
                <a:cubicBezTo>
                  <a:pt x="51172" y="2466975"/>
                  <a:pt x="0" y="2415803"/>
                  <a:pt x="0" y="23526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 w="12700">
            <a:solidFill>
              <a:srgbClr val="3A86FF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619125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71525" y="1647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92869" y="157163"/>
                </a:moveTo>
                <a:cubicBezTo>
                  <a:pt x="128353" y="157163"/>
                  <a:pt x="157163" y="128353"/>
                  <a:pt x="157163" y="92869"/>
                </a:cubicBezTo>
                <a:cubicBezTo>
                  <a:pt x="157163" y="57384"/>
                  <a:pt x="128353" y="28575"/>
                  <a:pt x="92869" y="28575"/>
                </a:cubicBezTo>
                <a:cubicBezTo>
                  <a:pt x="57384" y="28575"/>
                  <a:pt x="28575" y="57384"/>
                  <a:pt x="28575" y="92869"/>
                </a:cubicBezTo>
                <a:cubicBezTo>
                  <a:pt x="28575" y="128353"/>
                  <a:pt x="57384" y="157163"/>
                  <a:pt x="92869" y="157163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9" name="Text 7"/>
          <p:cNvSpPr/>
          <p:nvPr/>
        </p:nvSpPr>
        <p:spPr>
          <a:xfrm>
            <a:off x="1304925" y="1609725"/>
            <a:ext cx="194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Denetim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19125" y="2181225"/>
            <a:ext cx="5229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 Tunnel yapılandırmalarını otomatik olarak denetlemek ve güvenlik açıklarını hızlıca tespit etmek.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19125" y="2890838"/>
            <a:ext cx="847725" cy="304800"/>
          </a:xfrm>
          <a:custGeom>
            <a:avLst/>
            <a:gdLst/>
            <a:ahLst/>
            <a:cxnLst/>
            <a:rect l="l" t="t" r="r" b="b"/>
            <a:pathLst>
              <a:path w="847725" h="304800">
                <a:moveTo>
                  <a:pt x="76200" y="0"/>
                </a:moveTo>
                <a:lnTo>
                  <a:pt x="771525" y="0"/>
                </a:lnTo>
                <a:cubicBezTo>
                  <a:pt x="813581" y="0"/>
                  <a:pt x="847725" y="34144"/>
                  <a:pt x="847725" y="76200"/>
                </a:cubicBezTo>
                <a:lnTo>
                  <a:pt x="847725" y="228600"/>
                </a:lnTo>
                <a:cubicBezTo>
                  <a:pt x="847725" y="270656"/>
                  <a:pt x="813581" y="304800"/>
                  <a:pt x="77152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A86FF">
              <a:alpha val="2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619125" y="2890838"/>
            <a:ext cx="91440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Analizi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542008" y="2890838"/>
            <a:ext cx="1076325" cy="304800"/>
          </a:xfrm>
          <a:custGeom>
            <a:avLst/>
            <a:gdLst/>
            <a:ahLst/>
            <a:cxnLst/>
            <a:rect l="l" t="t" r="r" b="b"/>
            <a:pathLst>
              <a:path w="1076325" h="304800">
                <a:moveTo>
                  <a:pt x="76200" y="0"/>
                </a:moveTo>
                <a:lnTo>
                  <a:pt x="1000125" y="0"/>
                </a:lnTo>
                <a:cubicBezTo>
                  <a:pt x="1042181" y="0"/>
                  <a:pt x="1076325" y="34144"/>
                  <a:pt x="1076325" y="76200"/>
                </a:cubicBezTo>
                <a:lnTo>
                  <a:pt x="1076325" y="228600"/>
                </a:lnTo>
                <a:cubicBezTo>
                  <a:pt x="1076325" y="270656"/>
                  <a:pt x="1042181" y="304800"/>
                  <a:pt x="100012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A86FF">
              <a:alpha val="2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542008" y="2890838"/>
            <a:ext cx="114300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Config Kontrol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3929063"/>
            <a:ext cx="5610225" cy="2466975"/>
          </a:xfrm>
          <a:custGeom>
            <a:avLst/>
            <a:gdLst/>
            <a:ahLst/>
            <a:cxnLst/>
            <a:rect l="l" t="t" r="r" b="b"/>
            <a:pathLst>
              <a:path w="5610225" h="2466975">
                <a:moveTo>
                  <a:pt x="114295" y="0"/>
                </a:moveTo>
                <a:lnTo>
                  <a:pt x="5495930" y="0"/>
                </a:lnTo>
                <a:cubicBezTo>
                  <a:pt x="5559053" y="0"/>
                  <a:pt x="5610225" y="51172"/>
                  <a:pt x="5610225" y="114295"/>
                </a:cubicBezTo>
                <a:lnTo>
                  <a:pt x="5610225" y="2352680"/>
                </a:lnTo>
                <a:cubicBezTo>
                  <a:pt x="5610225" y="2415803"/>
                  <a:pt x="5559053" y="2466975"/>
                  <a:pt x="5495930" y="2466975"/>
                </a:cubicBezTo>
                <a:lnTo>
                  <a:pt x="114295" y="2466975"/>
                </a:lnTo>
                <a:cubicBezTo>
                  <a:pt x="51172" y="2466975"/>
                  <a:pt x="0" y="2415803"/>
                  <a:pt x="0" y="23526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01F5D4">
              <a:alpha val="10196"/>
            </a:srgbClr>
          </a:solidFill>
          <a:ln w="12700">
            <a:solidFill>
              <a:srgbClr val="01F5D4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19125" y="4162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1F5D4">
              <a:alpha val="3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800100" y="43148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18" name="Text 16"/>
          <p:cNvSpPr/>
          <p:nvPr/>
        </p:nvSpPr>
        <p:spPr>
          <a:xfrm>
            <a:off x="1304925" y="4276725"/>
            <a:ext cx="1190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Raporlama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19125" y="4848225"/>
            <a:ext cx="5229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Kapsamlı raporlar ve öneriler sunarak iyileştirme süreçlerini kolaylaştırmak.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9125" y="5557838"/>
            <a:ext cx="571500" cy="304800"/>
          </a:xfrm>
          <a:custGeom>
            <a:avLst/>
            <a:gdLst/>
            <a:ahLst/>
            <a:cxnLst/>
            <a:rect l="l" t="t" r="r" b="b"/>
            <a:pathLst>
              <a:path w="571500" h="304800">
                <a:moveTo>
                  <a:pt x="76200" y="0"/>
                </a:moveTo>
                <a:lnTo>
                  <a:pt x="495300" y="0"/>
                </a:lnTo>
                <a:cubicBezTo>
                  <a:pt x="537356" y="0"/>
                  <a:pt x="571500" y="34144"/>
                  <a:pt x="571500" y="76200"/>
                </a:cubicBezTo>
                <a:lnTo>
                  <a:pt x="571500" y="228600"/>
                </a:lnTo>
                <a:cubicBezTo>
                  <a:pt x="571500" y="270656"/>
                  <a:pt x="537356" y="304800"/>
                  <a:pt x="4953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1F5D4">
              <a:alpha val="2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19125" y="5557838"/>
            <a:ext cx="6381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86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JSON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1270546" y="5557838"/>
            <a:ext cx="600075" cy="304800"/>
          </a:xfrm>
          <a:custGeom>
            <a:avLst/>
            <a:gdLst/>
            <a:ahLst/>
            <a:cxnLst/>
            <a:rect l="l" t="t" r="r" b="b"/>
            <a:pathLst>
              <a:path w="600075" h="304800">
                <a:moveTo>
                  <a:pt x="76200" y="0"/>
                </a:moveTo>
                <a:lnTo>
                  <a:pt x="523875" y="0"/>
                </a:lnTo>
                <a:cubicBezTo>
                  <a:pt x="565931" y="0"/>
                  <a:pt x="600075" y="34144"/>
                  <a:pt x="600075" y="76200"/>
                </a:cubicBezTo>
                <a:lnTo>
                  <a:pt x="600075" y="228600"/>
                </a:lnTo>
                <a:cubicBezTo>
                  <a:pt x="600075" y="270656"/>
                  <a:pt x="565931" y="304800"/>
                  <a:pt x="52387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1F5D4">
              <a:alpha val="2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270546" y="5557838"/>
            <a:ext cx="6667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86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HTML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6013" y="1262063"/>
            <a:ext cx="5610225" cy="2466975"/>
          </a:xfrm>
          <a:custGeom>
            <a:avLst/>
            <a:gdLst/>
            <a:ahLst/>
            <a:cxnLst/>
            <a:rect l="l" t="t" r="r" b="b"/>
            <a:pathLst>
              <a:path w="5610225" h="2466975">
                <a:moveTo>
                  <a:pt x="114295" y="0"/>
                </a:moveTo>
                <a:lnTo>
                  <a:pt x="5495930" y="0"/>
                </a:lnTo>
                <a:cubicBezTo>
                  <a:pt x="5559053" y="0"/>
                  <a:pt x="5610225" y="51172"/>
                  <a:pt x="5610225" y="114295"/>
                </a:cubicBezTo>
                <a:lnTo>
                  <a:pt x="5610225" y="2352680"/>
                </a:lnTo>
                <a:cubicBezTo>
                  <a:pt x="5610225" y="2415803"/>
                  <a:pt x="5559053" y="2466975"/>
                  <a:pt x="5495930" y="2466975"/>
                </a:cubicBezTo>
                <a:lnTo>
                  <a:pt x="114295" y="2466975"/>
                </a:lnTo>
                <a:cubicBezTo>
                  <a:pt x="51172" y="2466975"/>
                  <a:pt x="0" y="2415803"/>
                  <a:pt x="0" y="23526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8D99AE">
              <a:alpha val="10196"/>
            </a:srgbClr>
          </a:solidFill>
          <a:ln w="12700">
            <a:solidFill>
              <a:srgbClr val="8D99AE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429375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6553200" y="164782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7" name="Text 25"/>
          <p:cNvSpPr/>
          <p:nvPr/>
        </p:nvSpPr>
        <p:spPr>
          <a:xfrm>
            <a:off x="7115175" y="1609725"/>
            <a:ext cx="1228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Hedef Kitle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29375" y="2181225"/>
            <a:ext cx="5229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 yöneticileri, DevOps ekipleri ve güvenlik uzmanları için kullanımı kolay bir arayüz ve süreç sunmak.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29375" y="2890838"/>
            <a:ext cx="695325" cy="304800"/>
          </a:xfrm>
          <a:custGeom>
            <a:avLst/>
            <a:gdLst/>
            <a:ahLst/>
            <a:cxnLst/>
            <a:rect l="l" t="t" r="r" b="b"/>
            <a:pathLst>
              <a:path w="695325" h="304800">
                <a:moveTo>
                  <a:pt x="76200" y="0"/>
                </a:moveTo>
                <a:lnTo>
                  <a:pt x="619125" y="0"/>
                </a:lnTo>
                <a:cubicBezTo>
                  <a:pt x="661181" y="0"/>
                  <a:pt x="695325" y="34144"/>
                  <a:pt x="695325" y="76200"/>
                </a:cubicBezTo>
                <a:lnTo>
                  <a:pt x="695325" y="228600"/>
                </a:lnTo>
                <a:cubicBezTo>
                  <a:pt x="695325" y="270656"/>
                  <a:pt x="661181" y="304800"/>
                  <a:pt x="61912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D99AE">
              <a:alpha val="20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429375" y="2890838"/>
            <a:ext cx="76200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DevOps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205365" y="2890838"/>
            <a:ext cx="1066800" cy="304800"/>
          </a:xfrm>
          <a:custGeom>
            <a:avLst/>
            <a:gdLst/>
            <a:ahLst/>
            <a:cxnLst/>
            <a:rect l="l" t="t" r="r" b="b"/>
            <a:pathLst>
              <a:path w="1066800" h="304800">
                <a:moveTo>
                  <a:pt x="76200" y="0"/>
                </a:moveTo>
                <a:lnTo>
                  <a:pt x="990600" y="0"/>
                </a:lnTo>
                <a:cubicBezTo>
                  <a:pt x="1032656" y="0"/>
                  <a:pt x="1066800" y="34144"/>
                  <a:pt x="1066800" y="76200"/>
                </a:cubicBezTo>
                <a:lnTo>
                  <a:pt x="1066800" y="228600"/>
                </a:lnTo>
                <a:cubicBezTo>
                  <a:pt x="1066800" y="270656"/>
                  <a:pt x="1032656" y="304800"/>
                  <a:pt x="990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D99AE">
              <a:alpha val="20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7205365" y="2890838"/>
            <a:ext cx="11334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Siber Güvenlik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96013" y="3929063"/>
            <a:ext cx="5610225" cy="2466975"/>
          </a:xfrm>
          <a:custGeom>
            <a:avLst/>
            <a:gdLst/>
            <a:ahLst/>
            <a:cxnLst/>
            <a:rect l="l" t="t" r="r" b="b"/>
            <a:pathLst>
              <a:path w="5610225" h="2466975">
                <a:moveTo>
                  <a:pt x="114295" y="0"/>
                </a:moveTo>
                <a:lnTo>
                  <a:pt x="5495930" y="0"/>
                </a:lnTo>
                <a:cubicBezTo>
                  <a:pt x="5559053" y="0"/>
                  <a:pt x="5610225" y="51172"/>
                  <a:pt x="5610225" y="114295"/>
                </a:cubicBezTo>
                <a:lnTo>
                  <a:pt x="5610225" y="2352680"/>
                </a:lnTo>
                <a:cubicBezTo>
                  <a:pt x="5610225" y="2415803"/>
                  <a:pt x="5559053" y="2466975"/>
                  <a:pt x="5495930" y="2466975"/>
                </a:cubicBezTo>
                <a:lnTo>
                  <a:pt x="114295" y="2466975"/>
                </a:lnTo>
                <a:cubicBezTo>
                  <a:pt x="51172" y="2466975"/>
                  <a:pt x="0" y="2415803"/>
                  <a:pt x="0" y="23526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270000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429375" y="4162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A86FF">
              <a:alpha val="4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581775" y="4314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9423" y="102022"/>
                </a:moveTo>
                <a:cubicBezTo>
                  <a:pt x="35362" y="60499"/>
                  <a:pt x="71125" y="28575"/>
                  <a:pt x="114300" y="28575"/>
                </a:cubicBezTo>
                <a:cubicBezTo>
                  <a:pt x="137964" y="28575"/>
                  <a:pt x="159395" y="38174"/>
                  <a:pt x="174933" y="53667"/>
                </a:cubicBezTo>
                <a:cubicBezTo>
                  <a:pt x="175022" y="53757"/>
                  <a:pt x="175111" y="53846"/>
                  <a:pt x="175200" y="53935"/>
                </a:cubicBezTo>
                <a:lnTo>
                  <a:pt x="178594" y="57150"/>
                </a:lnTo>
                <a:lnTo>
                  <a:pt x="157207" y="57150"/>
                </a:lnTo>
                <a:cubicBezTo>
                  <a:pt x="149304" y="57150"/>
                  <a:pt x="142920" y="63535"/>
                  <a:pt x="142920" y="71438"/>
                </a:cubicBezTo>
                <a:cubicBezTo>
                  <a:pt x="142920" y="79340"/>
                  <a:pt x="149304" y="85725"/>
                  <a:pt x="157207" y="85725"/>
                </a:cubicBezTo>
                <a:lnTo>
                  <a:pt x="214357" y="85725"/>
                </a:lnTo>
                <a:cubicBezTo>
                  <a:pt x="222260" y="85725"/>
                  <a:pt x="228645" y="79340"/>
                  <a:pt x="228645" y="71438"/>
                </a:cubicBezTo>
                <a:lnTo>
                  <a:pt x="228645" y="14288"/>
                </a:lnTo>
                <a:cubicBezTo>
                  <a:pt x="228645" y="6385"/>
                  <a:pt x="222260" y="0"/>
                  <a:pt x="214357" y="0"/>
                </a:cubicBezTo>
                <a:cubicBezTo>
                  <a:pt x="206454" y="0"/>
                  <a:pt x="200070" y="6385"/>
                  <a:pt x="200070" y="14288"/>
                </a:cubicBezTo>
                <a:lnTo>
                  <a:pt x="200070" y="38130"/>
                </a:lnTo>
                <a:lnTo>
                  <a:pt x="195024" y="33352"/>
                </a:lnTo>
                <a:cubicBezTo>
                  <a:pt x="174352" y="12769"/>
                  <a:pt x="145777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lose/>
                <a:moveTo>
                  <a:pt x="227439" y="130597"/>
                </a:moveTo>
                <a:cubicBezTo>
                  <a:pt x="228555" y="122783"/>
                  <a:pt x="223108" y="115550"/>
                  <a:pt x="215339" y="114434"/>
                </a:cubicBezTo>
                <a:cubicBezTo>
                  <a:pt x="207571" y="113318"/>
                  <a:pt x="200293" y="118765"/>
                  <a:pt x="199177" y="126534"/>
                </a:cubicBezTo>
                <a:cubicBezTo>
                  <a:pt x="193238" y="168057"/>
                  <a:pt x="157475" y="199980"/>
                  <a:pt x="114300" y="199980"/>
                </a:cubicBezTo>
                <a:cubicBezTo>
                  <a:pt x="90636" y="199980"/>
                  <a:pt x="69205" y="190381"/>
                  <a:pt x="53667" y="174888"/>
                </a:cubicBezTo>
                <a:cubicBezTo>
                  <a:pt x="53578" y="174799"/>
                  <a:pt x="53489" y="174709"/>
                  <a:pt x="53400" y="174620"/>
                </a:cubicBezTo>
                <a:lnTo>
                  <a:pt x="50006" y="171405"/>
                </a:lnTo>
                <a:lnTo>
                  <a:pt x="71393" y="171405"/>
                </a:lnTo>
                <a:cubicBezTo>
                  <a:pt x="79296" y="171405"/>
                  <a:pt x="85680" y="165021"/>
                  <a:pt x="85680" y="157118"/>
                </a:cubicBezTo>
                <a:cubicBezTo>
                  <a:pt x="85680" y="149215"/>
                  <a:pt x="79296" y="142830"/>
                  <a:pt x="71393" y="142830"/>
                </a:cubicBezTo>
                <a:lnTo>
                  <a:pt x="14288" y="142875"/>
                </a:lnTo>
                <a:cubicBezTo>
                  <a:pt x="10492" y="142875"/>
                  <a:pt x="6831" y="144393"/>
                  <a:pt x="4152" y="147117"/>
                </a:cubicBezTo>
                <a:cubicBezTo>
                  <a:pt x="1473" y="149840"/>
                  <a:pt x="-45" y="153457"/>
                  <a:pt x="0" y="157296"/>
                </a:cubicBezTo>
                <a:lnTo>
                  <a:pt x="446" y="214000"/>
                </a:lnTo>
                <a:cubicBezTo>
                  <a:pt x="491" y="221903"/>
                  <a:pt x="6965" y="228243"/>
                  <a:pt x="14868" y="228154"/>
                </a:cubicBezTo>
                <a:cubicBezTo>
                  <a:pt x="22771" y="228064"/>
                  <a:pt x="29111" y="221635"/>
                  <a:pt x="29021" y="213732"/>
                </a:cubicBezTo>
                <a:lnTo>
                  <a:pt x="28843" y="190738"/>
                </a:lnTo>
                <a:lnTo>
                  <a:pt x="33620" y="195248"/>
                </a:lnTo>
                <a:cubicBezTo>
                  <a:pt x="54293" y="215831"/>
                  <a:pt x="82823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6" name="Text 34"/>
          <p:cNvSpPr/>
          <p:nvPr/>
        </p:nvSpPr>
        <p:spPr>
          <a:xfrm>
            <a:off x="7115175" y="4276725"/>
            <a:ext cx="198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Standart Uygunluk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29375" y="4848225"/>
            <a:ext cx="5229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ISO 27001, NIST Cybersecurity Framework ve Zero Trust ilkelerine uygun güvenlik yapılandırmaları sağlamak.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29375" y="5557838"/>
            <a:ext cx="838200" cy="304800"/>
          </a:xfrm>
          <a:custGeom>
            <a:avLst/>
            <a:gdLst/>
            <a:ahLst/>
            <a:cxnLst/>
            <a:rect l="l" t="t" r="r" b="b"/>
            <a:pathLst>
              <a:path w="838200" h="304800">
                <a:moveTo>
                  <a:pt x="76200" y="0"/>
                </a:moveTo>
                <a:lnTo>
                  <a:pt x="762000" y="0"/>
                </a:lnTo>
                <a:cubicBezTo>
                  <a:pt x="804056" y="0"/>
                  <a:pt x="838200" y="34144"/>
                  <a:pt x="838200" y="76200"/>
                </a:cubicBezTo>
                <a:lnTo>
                  <a:pt x="838200" y="228600"/>
                </a:lnTo>
                <a:cubicBezTo>
                  <a:pt x="838200" y="270656"/>
                  <a:pt x="804056" y="304800"/>
                  <a:pt x="7620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6429375" y="5557838"/>
            <a:ext cx="9048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ISO 27001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344073" y="5557838"/>
            <a:ext cx="523875" cy="304800"/>
          </a:xfrm>
          <a:custGeom>
            <a:avLst/>
            <a:gdLst/>
            <a:ahLst/>
            <a:cxnLst/>
            <a:rect l="l" t="t" r="r" b="b"/>
            <a:pathLst>
              <a:path w="523875" h="304800">
                <a:moveTo>
                  <a:pt x="76200" y="0"/>
                </a:moveTo>
                <a:lnTo>
                  <a:pt x="447675" y="0"/>
                </a:lnTo>
                <a:cubicBezTo>
                  <a:pt x="489731" y="0"/>
                  <a:pt x="523875" y="34144"/>
                  <a:pt x="523875" y="76200"/>
                </a:cubicBezTo>
                <a:lnTo>
                  <a:pt x="523875" y="228600"/>
                </a:lnTo>
                <a:cubicBezTo>
                  <a:pt x="523875" y="270656"/>
                  <a:pt x="489731" y="304800"/>
                  <a:pt x="44767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7344073" y="5557838"/>
            <a:ext cx="5905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NIST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943255" y="5557838"/>
            <a:ext cx="838200" cy="304800"/>
          </a:xfrm>
          <a:custGeom>
            <a:avLst/>
            <a:gdLst/>
            <a:ahLst/>
            <a:cxnLst/>
            <a:rect l="l" t="t" r="r" b="b"/>
            <a:pathLst>
              <a:path w="838200" h="304800">
                <a:moveTo>
                  <a:pt x="76200" y="0"/>
                </a:moveTo>
                <a:lnTo>
                  <a:pt x="762000" y="0"/>
                </a:lnTo>
                <a:cubicBezTo>
                  <a:pt x="804056" y="0"/>
                  <a:pt x="838200" y="34144"/>
                  <a:pt x="838200" y="76200"/>
                </a:cubicBezTo>
                <a:lnTo>
                  <a:pt x="838200" y="228600"/>
                </a:lnTo>
                <a:cubicBezTo>
                  <a:pt x="838200" y="270656"/>
                  <a:pt x="804056" y="304800"/>
                  <a:pt x="7620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7943255" y="5557838"/>
            <a:ext cx="9048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Zero Trust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/>
              </a:gs>
              <a:gs pos="100000">
                <a:srgbClr val="00F5D4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19113" y="5905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10728" y="39291"/>
                </a:moveTo>
                <a:lnTo>
                  <a:pt x="146447" y="39291"/>
                </a:lnTo>
                <a:lnTo>
                  <a:pt x="146447" y="60722"/>
                </a:lnTo>
                <a:lnTo>
                  <a:pt x="110728" y="60722"/>
                </a:lnTo>
                <a:lnTo>
                  <a:pt x="110728" y="39291"/>
                </a:lnTo>
                <a:close/>
                <a:moveTo>
                  <a:pt x="107156" y="14288"/>
                </a:moveTo>
                <a:cubicBezTo>
                  <a:pt x="95324" y="14288"/>
                  <a:pt x="85725" y="23887"/>
                  <a:pt x="85725" y="35719"/>
                </a:cubicBezTo>
                <a:lnTo>
                  <a:pt x="85725" y="64294"/>
                </a:lnTo>
                <a:cubicBezTo>
                  <a:pt x="85725" y="76126"/>
                  <a:pt x="95324" y="85725"/>
                  <a:pt x="107156" y="85725"/>
                </a:cubicBezTo>
                <a:lnTo>
                  <a:pt x="114300" y="85725"/>
                </a:lnTo>
                <a:lnTo>
                  <a:pt x="114300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57150" y="128588"/>
                </a:lnTo>
                <a:lnTo>
                  <a:pt x="57150" y="142875"/>
                </a:lnTo>
                <a:lnTo>
                  <a:pt x="50006" y="142875"/>
                </a:lnTo>
                <a:cubicBezTo>
                  <a:pt x="38174" y="142875"/>
                  <a:pt x="28575" y="152474"/>
                  <a:pt x="28575" y="164306"/>
                </a:cubicBezTo>
                <a:lnTo>
                  <a:pt x="28575" y="192881"/>
                </a:lnTo>
                <a:cubicBezTo>
                  <a:pt x="28575" y="204713"/>
                  <a:pt x="38174" y="214313"/>
                  <a:pt x="50006" y="214313"/>
                </a:cubicBezTo>
                <a:lnTo>
                  <a:pt x="92869" y="214313"/>
                </a:lnTo>
                <a:cubicBezTo>
                  <a:pt x="104701" y="214313"/>
                  <a:pt x="114300" y="204713"/>
                  <a:pt x="114300" y="192881"/>
                </a:cubicBezTo>
                <a:lnTo>
                  <a:pt x="114300" y="164306"/>
                </a:lnTo>
                <a:cubicBezTo>
                  <a:pt x="114300" y="152474"/>
                  <a:pt x="104701" y="142875"/>
                  <a:pt x="92869" y="142875"/>
                </a:cubicBezTo>
                <a:lnTo>
                  <a:pt x="85725" y="142875"/>
                </a:lnTo>
                <a:lnTo>
                  <a:pt x="85725" y="128588"/>
                </a:lnTo>
                <a:lnTo>
                  <a:pt x="171450" y="128588"/>
                </a:lnTo>
                <a:lnTo>
                  <a:pt x="171450" y="142875"/>
                </a:lnTo>
                <a:lnTo>
                  <a:pt x="164306" y="142875"/>
                </a:lnTo>
                <a:cubicBezTo>
                  <a:pt x="152474" y="142875"/>
                  <a:pt x="142875" y="152474"/>
                  <a:pt x="142875" y="164306"/>
                </a:cubicBezTo>
                <a:lnTo>
                  <a:pt x="142875" y="192881"/>
                </a:lnTo>
                <a:cubicBezTo>
                  <a:pt x="142875" y="204713"/>
                  <a:pt x="152474" y="214313"/>
                  <a:pt x="164306" y="214313"/>
                </a:cubicBezTo>
                <a:lnTo>
                  <a:pt x="207169" y="214313"/>
                </a:lnTo>
                <a:cubicBezTo>
                  <a:pt x="219001" y="214313"/>
                  <a:pt x="228600" y="204713"/>
                  <a:pt x="228600" y="192881"/>
                </a:cubicBezTo>
                <a:lnTo>
                  <a:pt x="228600" y="164306"/>
                </a:lnTo>
                <a:cubicBezTo>
                  <a:pt x="228600" y="152474"/>
                  <a:pt x="219001" y="142875"/>
                  <a:pt x="207169" y="142875"/>
                </a:cubicBezTo>
                <a:lnTo>
                  <a:pt x="200025" y="142875"/>
                </a:lnTo>
                <a:lnTo>
                  <a:pt x="200025" y="128588"/>
                </a:lnTo>
                <a:lnTo>
                  <a:pt x="242888" y="128588"/>
                </a:lnTo>
                <a:cubicBezTo>
                  <a:pt x="250790" y="128588"/>
                  <a:pt x="257175" y="122203"/>
                  <a:pt x="257175" y="114300"/>
                </a:cubicBezTo>
                <a:cubicBezTo>
                  <a:pt x="257175" y="106397"/>
                  <a:pt x="250790" y="100013"/>
                  <a:pt x="242888" y="100013"/>
                </a:cubicBezTo>
                <a:lnTo>
                  <a:pt x="142875" y="100013"/>
                </a:lnTo>
                <a:lnTo>
                  <a:pt x="142875" y="85725"/>
                </a:lnTo>
                <a:lnTo>
                  <a:pt x="150019" y="85725"/>
                </a:lnTo>
                <a:cubicBezTo>
                  <a:pt x="161851" y="85725"/>
                  <a:pt x="171450" y="76126"/>
                  <a:pt x="171450" y="64294"/>
                </a:cubicBezTo>
                <a:lnTo>
                  <a:pt x="171450" y="35719"/>
                </a:lnTo>
                <a:cubicBezTo>
                  <a:pt x="171450" y="23887"/>
                  <a:pt x="161851" y="14288"/>
                  <a:pt x="150019" y="14288"/>
                </a:cubicBezTo>
                <a:lnTo>
                  <a:pt x="107156" y="14288"/>
                </a:lnTo>
                <a:close/>
                <a:moveTo>
                  <a:pt x="200025" y="167878"/>
                </a:moveTo>
                <a:lnTo>
                  <a:pt x="203597" y="167878"/>
                </a:lnTo>
                <a:lnTo>
                  <a:pt x="203597" y="189309"/>
                </a:lnTo>
                <a:lnTo>
                  <a:pt x="167878" y="189309"/>
                </a:lnTo>
                <a:lnTo>
                  <a:pt x="167878" y="167878"/>
                </a:lnTo>
                <a:lnTo>
                  <a:pt x="200025" y="167878"/>
                </a:lnTo>
                <a:close/>
                <a:moveTo>
                  <a:pt x="85725" y="167878"/>
                </a:moveTo>
                <a:lnTo>
                  <a:pt x="89297" y="167878"/>
                </a:lnTo>
                <a:lnTo>
                  <a:pt x="89297" y="189309"/>
                </a:lnTo>
                <a:lnTo>
                  <a:pt x="53578" y="189309"/>
                </a:lnTo>
                <a:lnTo>
                  <a:pt x="53578" y="167878"/>
                </a:lnTo>
                <a:lnTo>
                  <a:pt x="85725" y="167878"/>
                </a:ln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507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Teknik Altyapı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571500"/>
            <a:ext cx="52387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Cloudflare Tunnel Nedir?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6762750" cy="1257300"/>
          </a:xfrm>
          <a:custGeom>
            <a:avLst/>
            <a:gdLst/>
            <a:ahLst/>
            <a:cxnLst/>
            <a:rect l="l" t="t" r="r" b="b"/>
            <a:pathLst>
              <a:path w="6762750" h="1257300">
                <a:moveTo>
                  <a:pt x="38100" y="0"/>
                </a:moveTo>
                <a:lnTo>
                  <a:pt x="6648449" y="0"/>
                </a:lnTo>
                <a:cubicBezTo>
                  <a:pt x="6711533" y="0"/>
                  <a:pt x="6762750" y="51217"/>
                  <a:pt x="6762750" y="114301"/>
                </a:cubicBezTo>
                <a:lnTo>
                  <a:pt x="6762750" y="1142999"/>
                </a:lnTo>
                <a:cubicBezTo>
                  <a:pt x="6762750" y="1206083"/>
                  <a:pt x="6711533" y="1257300"/>
                  <a:pt x="6648449" y="1257300"/>
                </a:cubicBezTo>
                <a:lnTo>
                  <a:pt x="38100" y="1257300"/>
                </a:lnTo>
                <a:cubicBezTo>
                  <a:pt x="17072" y="1257300"/>
                  <a:pt x="0" y="1240228"/>
                  <a:pt x="0" y="1219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1257300"/>
          </a:xfrm>
          <a:custGeom>
            <a:avLst/>
            <a:gdLst/>
            <a:ahLst/>
            <a:cxnLst/>
            <a:rect l="l" t="t" r="r" b="b"/>
            <a:pathLst>
              <a:path w="38100" h="1257300">
                <a:moveTo>
                  <a:pt x="38100" y="0"/>
                </a:moveTo>
                <a:lnTo>
                  <a:pt x="38100" y="0"/>
                </a:lnTo>
                <a:lnTo>
                  <a:pt x="38100" y="1257300"/>
                </a:lnTo>
                <a:lnTo>
                  <a:pt x="38100" y="1257300"/>
                </a:lnTo>
                <a:cubicBezTo>
                  <a:pt x="17072" y="1257300"/>
                  <a:pt x="0" y="1240228"/>
                  <a:pt x="0" y="1219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8" name="Text 6"/>
          <p:cNvSpPr/>
          <p:nvPr/>
        </p:nvSpPr>
        <p:spPr>
          <a:xfrm>
            <a:off x="609600" y="1409700"/>
            <a:ext cx="6457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Temel Çalışma Mantığı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9600" y="1790700"/>
            <a:ext cx="6438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 Tunnel, yerel sunucu ile Cloudflare edge ağı arasında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outbound-only (dışarıya doğru)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şifreli bir bağlantı kurar. Sunucu, Cloudflare'e bağlanır ve trafik bu güvenli tünel üzerinden iletilir.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00050" y="2628900"/>
            <a:ext cx="6762750" cy="1314450"/>
          </a:xfrm>
          <a:custGeom>
            <a:avLst/>
            <a:gdLst/>
            <a:ahLst/>
            <a:cxnLst/>
            <a:rect l="l" t="t" r="r" b="b"/>
            <a:pathLst>
              <a:path w="6762750" h="1314450">
                <a:moveTo>
                  <a:pt x="38100" y="0"/>
                </a:moveTo>
                <a:lnTo>
                  <a:pt x="6648445" y="0"/>
                </a:lnTo>
                <a:cubicBezTo>
                  <a:pt x="6711574" y="0"/>
                  <a:pt x="6762750" y="51176"/>
                  <a:pt x="6762750" y="114305"/>
                </a:cubicBezTo>
                <a:lnTo>
                  <a:pt x="6762750" y="1200145"/>
                </a:lnTo>
                <a:cubicBezTo>
                  <a:pt x="6762750" y="1263274"/>
                  <a:pt x="6711574" y="1314450"/>
                  <a:pt x="6648445" y="1314450"/>
                </a:cubicBezTo>
                <a:lnTo>
                  <a:pt x="38100" y="1314450"/>
                </a:lnTo>
                <a:cubicBezTo>
                  <a:pt x="17072" y="1314450"/>
                  <a:pt x="0" y="1297378"/>
                  <a:pt x="0" y="1276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1F5D4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400050" y="2628900"/>
            <a:ext cx="38100" cy="1314450"/>
          </a:xfrm>
          <a:custGeom>
            <a:avLst/>
            <a:gdLst/>
            <a:ahLst/>
            <a:cxnLst/>
            <a:rect l="l" t="t" r="r" b="b"/>
            <a:pathLst>
              <a:path w="38100" h="1314450">
                <a:moveTo>
                  <a:pt x="38100" y="0"/>
                </a:moveTo>
                <a:lnTo>
                  <a:pt x="38100" y="0"/>
                </a:lnTo>
                <a:lnTo>
                  <a:pt x="38100" y="1314450"/>
                </a:lnTo>
                <a:lnTo>
                  <a:pt x="38100" y="1314450"/>
                </a:lnTo>
                <a:cubicBezTo>
                  <a:pt x="17072" y="1314450"/>
                  <a:pt x="0" y="1297378"/>
                  <a:pt x="0" y="1276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2" name="Text 10"/>
          <p:cNvSpPr/>
          <p:nvPr/>
        </p:nvSpPr>
        <p:spPr>
          <a:xfrm>
            <a:off x="609600" y="2819400"/>
            <a:ext cx="6457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Klasik Yöntemden Farkı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3413" y="32385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55922" y="55922"/>
                </a:moveTo>
                <a:cubicBezTo>
                  <a:pt x="59070" y="52774"/>
                  <a:pt x="64160" y="52774"/>
                  <a:pt x="67274" y="55922"/>
                </a:cubicBezTo>
                <a:lnTo>
                  <a:pt x="85692" y="74340"/>
                </a:lnTo>
                <a:lnTo>
                  <a:pt x="104109" y="55922"/>
                </a:lnTo>
                <a:cubicBezTo>
                  <a:pt x="107257" y="52774"/>
                  <a:pt x="112347" y="52774"/>
                  <a:pt x="115461" y="55922"/>
                </a:cubicBezTo>
                <a:cubicBezTo>
                  <a:pt x="118575" y="59070"/>
                  <a:pt x="118609" y="64160"/>
                  <a:pt x="115461" y="67274"/>
                </a:cubicBezTo>
                <a:lnTo>
                  <a:pt x="97043" y="85692"/>
                </a:lnTo>
                <a:lnTo>
                  <a:pt x="115461" y="104109"/>
                </a:lnTo>
                <a:cubicBezTo>
                  <a:pt x="118609" y="107257"/>
                  <a:pt x="118609" y="112347"/>
                  <a:pt x="115461" y="115461"/>
                </a:cubicBezTo>
                <a:cubicBezTo>
                  <a:pt x="112313" y="118575"/>
                  <a:pt x="107223" y="118609"/>
                  <a:pt x="104109" y="115461"/>
                </a:cubicBezTo>
                <a:lnTo>
                  <a:pt x="85692" y="97043"/>
                </a:lnTo>
                <a:lnTo>
                  <a:pt x="67274" y="115461"/>
                </a:lnTo>
                <a:cubicBezTo>
                  <a:pt x="64126" y="118609"/>
                  <a:pt x="59036" y="118609"/>
                  <a:pt x="55922" y="115461"/>
                </a:cubicBezTo>
                <a:cubicBezTo>
                  <a:pt x="52808" y="112313"/>
                  <a:pt x="52774" y="107223"/>
                  <a:pt x="55922" y="104109"/>
                </a:cubicBezTo>
                <a:lnTo>
                  <a:pt x="74340" y="85692"/>
                </a:lnTo>
                <a:lnTo>
                  <a:pt x="55922" y="67274"/>
                </a:lnTo>
                <a:cubicBezTo>
                  <a:pt x="52774" y="64126"/>
                  <a:pt x="52774" y="59036"/>
                  <a:pt x="55922" y="55922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4" name="Text 12"/>
          <p:cNvSpPr/>
          <p:nvPr/>
        </p:nvSpPr>
        <p:spPr>
          <a:xfrm>
            <a:off x="938213" y="3200400"/>
            <a:ext cx="3743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Geleneksel: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Port yönlendirme, IP adresinin açığa çıkması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3413" y="35623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6" name="Text 14"/>
          <p:cNvSpPr/>
          <p:nvPr/>
        </p:nvSpPr>
        <p:spPr>
          <a:xfrm>
            <a:off x="938213" y="3524250"/>
            <a:ext cx="3352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 Tunnel: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IP gizli, firewall'da açık port yok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4095750"/>
            <a:ext cx="6762750" cy="1333500"/>
          </a:xfrm>
          <a:custGeom>
            <a:avLst/>
            <a:gdLst/>
            <a:ahLst/>
            <a:cxnLst/>
            <a:rect l="l" t="t" r="r" b="b"/>
            <a:pathLst>
              <a:path w="6762750" h="1333500">
                <a:moveTo>
                  <a:pt x="38100" y="0"/>
                </a:moveTo>
                <a:lnTo>
                  <a:pt x="6648456" y="0"/>
                </a:lnTo>
                <a:cubicBezTo>
                  <a:pt x="6711536" y="0"/>
                  <a:pt x="6762750" y="51214"/>
                  <a:pt x="6762750" y="114294"/>
                </a:cubicBezTo>
                <a:lnTo>
                  <a:pt x="6762750" y="1219206"/>
                </a:lnTo>
                <a:cubicBezTo>
                  <a:pt x="6762750" y="1282286"/>
                  <a:pt x="6711536" y="1333500"/>
                  <a:pt x="6648456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00050" y="409575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/>
          </a:solidFill>
          <a:ln/>
        </p:spPr>
      </p:sp>
      <p:sp>
        <p:nvSpPr>
          <p:cNvPr id="19" name="Text 17"/>
          <p:cNvSpPr/>
          <p:nvPr/>
        </p:nvSpPr>
        <p:spPr>
          <a:xfrm>
            <a:off x="609600" y="4286250"/>
            <a:ext cx="6457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Neden Tercih Edilir?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8650" y="47053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1" name="Text 19"/>
          <p:cNvSpPr/>
          <p:nvPr/>
        </p:nvSpPr>
        <p:spPr>
          <a:xfrm>
            <a:off x="876300" y="4667250"/>
            <a:ext cx="1104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DDoS koruması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86200" y="470535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3" name="Text 21"/>
          <p:cNvSpPr/>
          <p:nvPr/>
        </p:nvSpPr>
        <p:spPr>
          <a:xfrm>
            <a:off x="4114800" y="4667250"/>
            <a:ext cx="971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TLS şifreleme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125" y="504825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2204" y="-7412"/>
                </a:moveTo>
                <a:cubicBezTo>
                  <a:pt x="9406" y="-10210"/>
                  <a:pt x="4882" y="-10210"/>
                  <a:pt x="2113" y="-7412"/>
                </a:cubicBezTo>
                <a:cubicBezTo>
                  <a:pt x="-655" y="-4614"/>
                  <a:pt x="-685" y="-89"/>
                  <a:pt x="2084" y="2709"/>
                </a:cubicBezTo>
                <a:lnTo>
                  <a:pt x="159246" y="159871"/>
                </a:lnTo>
                <a:cubicBezTo>
                  <a:pt x="162044" y="162669"/>
                  <a:pt x="166568" y="162669"/>
                  <a:pt x="169337" y="159871"/>
                </a:cubicBezTo>
                <a:cubicBezTo>
                  <a:pt x="172105" y="157073"/>
                  <a:pt x="172135" y="152549"/>
                  <a:pt x="169337" y="149781"/>
                </a:cubicBezTo>
                <a:lnTo>
                  <a:pt x="140643" y="121087"/>
                </a:lnTo>
                <a:cubicBezTo>
                  <a:pt x="141446" y="120372"/>
                  <a:pt x="142250" y="119658"/>
                  <a:pt x="143024" y="118943"/>
                </a:cubicBezTo>
                <a:cubicBezTo>
                  <a:pt x="156954" y="105995"/>
                  <a:pt x="166271" y="90547"/>
                  <a:pt x="170706" y="79921"/>
                </a:cubicBezTo>
                <a:cubicBezTo>
                  <a:pt x="171688" y="77569"/>
                  <a:pt x="171688" y="74950"/>
                  <a:pt x="170706" y="72598"/>
                </a:cubicBezTo>
                <a:cubicBezTo>
                  <a:pt x="166271" y="61972"/>
                  <a:pt x="156954" y="46494"/>
                  <a:pt x="143024" y="33576"/>
                </a:cubicBezTo>
                <a:cubicBezTo>
                  <a:pt x="129004" y="20568"/>
                  <a:pt x="109746" y="9585"/>
                  <a:pt x="85695" y="9585"/>
                </a:cubicBezTo>
                <a:cubicBezTo>
                  <a:pt x="68788" y="9585"/>
                  <a:pt x="54263" y="15002"/>
                  <a:pt x="42237" y="22741"/>
                </a:cubicBezTo>
                <a:lnTo>
                  <a:pt x="12204" y="-7412"/>
                </a:lnTo>
                <a:close/>
                <a:moveTo>
                  <a:pt x="60871" y="41285"/>
                </a:moveTo>
                <a:cubicBezTo>
                  <a:pt x="67866" y="36284"/>
                  <a:pt x="76468" y="33337"/>
                  <a:pt x="85725" y="33337"/>
                </a:cubicBezTo>
                <a:cubicBezTo>
                  <a:pt x="109389" y="33337"/>
                  <a:pt x="128588" y="52536"/>
                  <a:pt x="128588" y="76200"/>
                </a:cubicBezTo>
                <a:cubicBezTo>
                  <a:pt x="128588" y="85457"/>
                  <a:pt x="125641" y="94030"/>
                  <a:pt x="120640" y="101054"/>
                </a:cubicBezTo>
                <a:lnTo>
                  <a:pt x="110311" y="90726"/>
                </a:lnTo>
                <a:cubicBezTo>
                  <a:pt x="114092" y="84356"/>
                  <a:pt x="115372" y="76527"/>
                  <a:pt x="113318" y="68788"/>
                </a:cubicBezTo>
                <a:cubicBezTo>
                  <a:pt x="109240" y="53548"/>
                  <a:pt x="93553" y="44500"/>
                  <a:pt x="78313" y="48578"/>
                </a:cubicBezTo>
                <a:cubicBezTo>
                  <a:pt x="75754" y="49262"/>
                  <a:pt x="73343" y="50274"/>
                  <a:pt x="71170" y="51554"/>
                </a:cubicBezTo>
                <a:lnTo>
                  <a:pt x="60841" y="41225"/>
                </a:lnTo>
                <a:close/>
                <a:moveTo>
                  <a:pt x="96828" y="117604"/>
                </a:moveTo>
                <a:cubicBezTo>
                  <a:pt x="93285" y="118556"/>
                  <a:pt x="89565" y="119062"/>
                  <a:pt x="85725" y="119062"/>
                </a:cubicBezTo>
                <a:cubicBezTo>
                  <a:pt x="62061" y="119062"/>
                  <a:pt x="42863" y="99864"/>
                  <a:pt x="42863" y="76200"/>
                </a:cubicBezTo>
                <a:cubicBezTo>
                  <a:pt x="42863" y="72360"/>
                  <a:pt x="43369" y="68640"/>
                  <a:pt x="44321" y="65097"/>
                </a:cubicBezTo>
                <a:lnTo>
                  <a:pt x="20657" y="41434"/>
                </a:lnTo>
                <a:cubicBezTo>
                  <a:pt x="10954" y="52388"/>
                  <a:pt x="4286" y="63996"/>
                  <a:pt x="744" y="72539"/>
                </a:cubicBezTo>
                <a:cubicBezTo>
                  <a:pt x="-238" y="74890"/>
                  <a:pt x="-238" y="77510"/>
                  <a:pt x="744" y="79861"/>
                </a:cubicBezTo>
                <a:cubicBezTo>
                  <a:pt x="5179" y="90488"/>
                  <a:pt x="14496" y="105966"/>
                  <a:pt x="28426" y="118884"/>
                </a:cubicBezTo>
                <a:cubicBezTo>
                  <a:pt x="42446" y="131891"/>
                  <a:pt x="61704" y="142875"/>
                  <a:pt x="85755" y="142875"/>
                </a:cubicBezTo>
                <a:cubicBezTo>
                  <a:pt x="96857" y="142875"/>
                  <a:pt x="106948" y="140524"/>
                  <a:pt x="115967" y="136743"/>
                </a:cubicBezTo>
                <a:lnTo>
                  <a:pt x="96857" y="117634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5" name="Text 23"/>
          <p:cNvSpPr/>
          <p:nvPr/>
        </p:nvSpPr>
        <p:spPr>
          <a:xfrm>
            <a:off x="876300" y="5010150"/>
            <a:ext cx="733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IP gizleme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67150" y="50482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8073" y="2828"/>
                </a:moveTo>
                <a:cubicBezTo>
                  <a:pt x="58966" y="-1578"/>
                  <a:pt x="62865" y="-4762"/>
                  <a:pt x="67389" y="-4762"/>
                </a:cubicBezTo>
                <a:lnTo>
                  <a:pt x="85189" y="-4762"/>
                </a:lnTo>
                <a:cubicBezTo>
                  <a:pt x="89714" y="-4762"/>
                  <a:pt x="93613" y="-1578"/>
                  <a:pt x="94506" y="2828"/>
                </a:cubicBezTo>
                <a:lnTo>
                  <a:pt x="98822" y="23664"/>
                </a:lnTo>
                <a:cubicBezTo>
                  <a:pt x="103019" y="25450"/>
                  <a:pt x="106948" y="27742"/>
                  <a:pt x="110520" y="30450"/>
                </a:cubicBezTo>
                <a:lnTo>
                  <a:pt x="130701" y="23753"/>
                </a:lnTo>
                <a:cubicBezTo>
                  <a:pt x="134987" y="22324"/>
                  <a:pt x="139690" y="24110"/>
                  <a:pt x="141952" y="28039"/>
                </a:cubicBezTo>
                <a:lnTo>
                  <a:pt x="150852" y="43458"/>
                </a:lnTo>
                <a:cubicBezTo>
                  <a:pt x="153114" y="47387"/>
                  <a:pt x="152311" y="52328"/>
                  <a:pt x="148917" y="55334"/>
                </a:cubicBezTo>
                <a:lnTo>
                  <a:pt x="133052" y="69443"/>
                </a:lnTo>
                <a:cubicBezTo>
                  <a:pt x="133320" y="71646"/>
                  <a:pt x="133439" y="73908"/>
                  <a:pt x="133439" y="76200"/>
                </a:cubicBezTo>
                <a:cubicBezTo>
                  <a:pt x="133439" y="78492"/>
                  <a:pt x="133290" y="80754"/>
                  <a:pt x="133052" y="82957"/>
                </a:cubicBezTo>
                <a:lnTo>
                  <a:pt x="148947" y="97095"/>
                </a:lnTo>
                <a:cubicBezTo>
                  <a:pt x="152340" y="100102"/>
                  <a:pt x="153114" y="105073"/>
                  <a:pt x="150882" y="108972"/>
                </a:cubicBezTo>
                <a:lnTo>
                  <a:pt x="141982" y="124391"/>
                </a:lnTo>
                <a:cubicBezTo>
                  <a:pt x="139720" y="128290"/>
                  <a:pt x="135017" y="130106"/>
                  <a:pt x="130731" y="128677"/>
                </a:cubicBezTo>
                <a:lnTo>
                  <a:pt x="110550" y="121980"/>
                </a:lnTo>
                <a:cubicBezTo>
                  <a:pt x="106948" y="124688"/>
                  <a:pt x="103019" y="126950"/>
                  <a:pt x="98852" y="128766"/>
                </a:cubicBezTo>
                <a:lnTo>
                  <a:pt x="94565" y="149572"/>
                </a:lnTo>
                <a:cubicBezTo>
                  <a:pt x="93643" y="154007"/>
                  <a:pt x="89743" y="157163"/>
                  <a:pt x="85249" y="157163"/>
                </a:cubicBezTo>
                <a:lnTo>
                  <a:pt x="67449" y="157163"/>
                </a:lnTo>
                <a:cubicBezTo>
                  <a:pt x="62925" y="157163"/>
                  <a:pt x="59025" y="153978"/>
                  <a:pt x="58132" y="149572"/>
                </a:cubicBezTo>
                <a:lnTo>
                  <a:pt x="53846" y="128766"/>
                </a:lnTo>
                <a:cubicBezTo>
                  <a:pt x="49649" y="126980"/>
                  <a:pt x="45750" y="124688"/>
                  <a:pt x="42148" y="121980"/>
                </a:cubicBezTo>
                <a:lnTo>
                  <a:pt x="21878" y="128677"/>
                </a:lnTo>
                <a:cubicBezTo>
                  <a:pt x="17591" y="130106"/>
                  <a:pt x="12889" y="128320"/>
                  <a:pt x="10626" y="124391"/>
                </a:cubicBezTo>
                <a:lnTo>
                  <a:pt x="1726" y="108972"/>
                </a:lnTo>
                <a:cubicBezTo>
                  <a:pt x="-536" y="105043"/>
                  <a:pt x="268" y="100102"/>
                  <a:pt x="3661" y="97095"/>
                </a:cubicBezTo>
                <a:lnTo>
                  <a:pt x="19556" y="82957"/>
                </a:lnTo>
                <a:cubicBezTo>
                  <a:pt x="19288" y="80754"/>
                  <a:pt x="19169" y="78492"/>
                  <a:pt x="19169" y="76200"/>
                </a:cubicBezTo>
                <a:cubicBezTo>
                  <a:pt x="19169" y="73908"/>
                  <a:pt x="19318" y="71646"/>
                  <a:pt x="19556" y="69443"/>
                </a:cubicBezTo>
                <a:lnTo>
                  <a:pt x="3661" y="55305"/>
                </a:lnTo>
                <a:cubicBezTo>
                  <a:pt x="268" y="52298"/>
                  <a:pt x="-506" y="47327"/>
                  <a:pt x="1726" y="43428"/>
                </a:cubicBezTo>
                <a:lnTo>
                  <a:pt x="10626" y="28009"/>
                </a:lnTo>
                <a:cubicBezTo>
                  <a:pt x="12889" y="24080"/>
                  <a:pt x="17591" y="22294"/>
                  <a:pt x="21878" y="23723"/>
                </a:cubicBezTo>
                <a:lnTo>
                  <a:pt x="42059" y="30420"/>
                </a:lnTo>
                <a:cubicBezTo>
                  <a:pt x="45660" y="27712"/>
                  <a:pt x="49590" y="25450"/>
                  <a:pt x="53757" y="23634"/>
                </a:cubicBezTo>
                <a:lnTo>
                  <a:pt x="58073" y="2828"/>
                </a:lnTo>
                <a:close/>
                <a:moveTo>
                  <a:pt x="76289" y="100013"/>
                </a:moveTo>
                <a:cubicBezTo>
                  <a:pt x="84797" y="99981"/>
                  <a:pt x="92641" y="95412"/>
                  <a:pt x="96867" y="88029"/>
                </a:cubicBezTo>
                <a:cubicBezTo>
                  <a:pt x="101093" y="80645"/>
                  <a:pt x="101059" y="71568"/>
                  <a:pt x="96778" y="64216"/>
                </a:cubicBezTo>
                <a:cubicBezTo>
                  <a:pt x="92496" y="56865"/>
                  <a:pt x="84618" y="52356"/>
                  <a:pt x="76111" y="52387"/>
                </a:cubicBezTo>
                <a:cubicBezTo>
                  <a:pt x="67603" y="52419"/>
                  <a:pt x="59759" y="56988"/>
                  <a:pt x="55533" y="64371"/>
                </a:cubicBezTo>
                <a:cubicBezTo>
                  <a:pt x="51307" y="71755"/>
                  <a:pt x="51341" y="80832"/>
                  <a:pt x="55622" y="88184"/>
                </a:cubicBezTo>
                <a:cubicBezTo>
                  <a:pt x="59904" y="95535"/>
                  <a:pt x="67782" y="100044"/>
                  <a:pt x="76289" y="100013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7" name="Text 25"/>
          <p:cNvSpPr/>
          <p:nvPr/>
        </p:nvSpPr>
        <p:spPr>
          <a:xfrm>
            <a:off x="4114800" y="5010150"/>
            <a:ext cx="1333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Kolay yapılandırma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358063" y="1223963"/>
            <a:ext cx="4448175" cy="5248275"/>
          </a:xfrm>
          <a:custGeom>
            <a:avLst/>
            <a:gdLst/>
            <a:ahLst/>
            <a:cxnLst/>
            <a:rect l="l" t="t" r="r" b="b"/>
            <a:pathLst>
              <a:path w="4448175" h="5248275">
                <a:moveTo>
                  <a:pt x="114318" y="0"/>
                </a:moveTo>
                <a:lnTo>
                  <a:pt x="4333857" y="0"/>
                </a:lnTo>
                <a:cubicBezTo>
                  <a:pt x="4396993" y="0"/>
                  <a:pt x="4448175" y="51182"/>
                  <a:pt x="4448175" y="114318"/>
                </a:cubicBezTo>
                <a:lnTo>
                  <a:pt x="4448175" y="5133957"/>
                </a:lnTo>
                <a:cubicBezTo>
                  <a:pt x="4448175" y="5197093"/>
                  <a:pt x="4396993" y="5248275"/>
                  <a:pt x="4333857" y="5248275"/>
                </a:cubicBezTo>
                <a:lnTo>
                  <a:pt x="114318" y="5248275"/>
                </a:lnTo>
                <a:cubicBezTo>
                  <a:pt x="51182" y="5248275"/>
                  <a:pt x="0" y="5197093"/>
                  <a:pt x="0" y="5133957"/>
                </a:cubicBezTo>
                <a:lnTo>
                  <a:pt x="0" y="114318"/>
                </a:lnTo>
                <a:cubicBezTo>
                  <a:pt x="0" y="51182"/>
                  <a:pt x="51182" y="0"/>
                  <a:pt x="114318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270000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7553325" y="1419225"/>
            <a:ext cx="415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Tunnel Mimarisi</a:t>
            </a:r>
            <a:endParaRPr lang="en-US" sz="1600" dirty="0"/>
          </a:p>
        </p:txBody>
      </p:sp>
      <p:pic>
        <p:nvPicPr>
          <p:cNvPr id="30" name="Image 0" descr="https://kimi-web-img.moonshot.cn/img/containous.ghost.io/46462c34ae1b45d1f12ac855624155df3caa5479.jpg">    </p:cNvPr>
          <p:cNvPicPr>
            <a:picLocks noChangeAspect="1"/>
          </p:cNvPicPr>
          <p:nvPr/>
        </p:nvPicPr>
        <p:blipFill>
          <a:blip r:embed="rId1">
            <a:alphaModFix amt="80000"/>
          </a:blip>
          <a:srcRect l="3471" r="3471" t="0" b="0"/>
          <a:stretch/>
        </p:blipFill>
        <p:spPr>
          <a:xfrm>
            <a:off x="7553325" y="1838325"/>
            <a:ext cx="4057650" cy="1828800"/>
          </a:xfrm>
          <a:prstGeom prst="roundRect">
            <a:avLst>
              <a:gd name="adj" fmla="val 4167"/>
            </a:avLst>
          </a:prstGeom>
        </p:spPr>
      </p:pic>
      <p:sp>
        <p:nvSpPr>
          <p:cNvPr id="31" name="Shape 28"/>
          <p:cNvSpPr/>
          <p:nvPr/>
        </p:nvSpPr>
        <p:spPr>
          <a:xfrm>
            <a:off x="7553325" y="3819525"/>
            <a:ext cx="4057650" cy="533400"/>
          </a:xfrm>
          <a:custGeom>
            <a:avLst/>
            <a:gdLst/>
            <a:ahLst/>
            <a:cxnLst/>
            <a:rect l="l" t="t" r="r" b="b"/>
            <a:pathLst>
              <a:path w="4057650" h="533400">
                <a:moveTo>
                  <a:pt x="76202" y="0"/>
                </a:moveTo>
                <a:lnTo>
                  <a:pt x="3981448" y="0"/>
                </a:lnTo>
                <a:cubicBezTo>
                  <a:pt x="4023533" y="0"/>
                  <a:pt x="4057650" y="34117"/>
                  <a:pt x="4057650" y="76202"/>
                </a:cubicBezTo>
                <a:lnTo>
                  <a:pt x="4057650" y="457198"/>
                </a:lnTo>
                <a:cubicBezTo>
                  <a:pt x="4057650" y="499283"/>
                  <a:pt x="4023533" y="533400"/>
                  <a:pt x="39814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32" name="Shape 29"/>
          <p:cNvSpPr/>
          <p:nvPr/>
        </p:nvSpPr>
        <p:spPr>
          <a:xfrm>
            <a:off x="7667625" y="39338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3" name="Text 30"/>
          <p:cNvSpPr/>
          <p:nvPr/>
        </p:nvSpPr>
        <p:spPr>
          <a:xfrm>
            <a:off x="7798743" y="3990975"/>
            <a:ext cx="104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D2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8086725" y="3990975"/>
            <a:ext cx="1885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Kullanıcı isteği Cloudflare'e gelir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7553325" y="4429125"/>
            <a:ext cx="4057650" cy="533400"/>
          </a:xfrm>
          <a:custGeom>
            <a:avLst/>
            <a:gdLst/>
            <a:ahLst/>
            <a:cxnLst/>
            <a:rect l="l" t="t" r="r" b="b"/>
            <a:pathLst>
              <a:path w="4057650" h="533400">
                <a:moveTo>
                  <a:pt x="76202" y="0"/>
                </a:moveTo>
                <a:lnTo>
                  <a:pt x="3981448" y="0"/>
                </a:lnTo>
                <a:cubicBezTo>
                  <a:pt x="4023533" y="0"/>
                  <a:pt x="4057650" y="34117"/>
                  <a:pt x="4057650" y="76202"/>
                </a:cubicBezTo>
                <a:lnTo>
                  <a:pt x="4057650" y="457198"/>
                </a:lnTo>
                <a:cubicBezTo>
                  <a:pt x="4057650" y="499283"/>
                  <a:pt x="4023533" y="533400"/>
                  <a:pt x="39814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36" name="Shape 33"/>
          <p:cNvSpPr/>
          <p:nvPr/>
        </p:nvSpPr>
        <p:spPr>
          <a:xfrm>
            <a:off x="7667625" y="45434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7" name="Text 34"/>
          <p:cNvSpPr/>
          <p:nvPr/>
        </p:nvSpPr>
        <p:spPr>
          <a:xfrm>
            <a:off x="7785943" y="4600575"/>
            <a:ext cx="133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D2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8086725" y="4600575"/>
            <a:ext cx="1781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Tünel üzerinden origin'e iletilir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7553325" y="5038725"/>
            <a:ext cx="4057650" cy="533400"/>
          </a:xfrm>
          <a:custGeom>
            <a:avLst/>
            <a:gdLst/>
            <a:ahLst/>
            <a:cxnLst/>
            <a:rect l="l" t="t" r="r" b="b"/>
            <a:pathLst>
              <a:path w="4057650" h="533400">
                <a:moveTo>
                  <a:pt x="76202" y="0"/>
                </a:moveTo>
                <a:lnTo>
                  <a:pt x="3981448" y="0"/>
                </a:lnTo>
                <a:cubicBezTo>
                  <a:pt x="4023533" y="0"/>
                  <a:pt x="4057650" y="34117"/>
                  <a:pt x="4057650" y="76202"/>
                </a:cubicBezTo>
                <a:lnTo>
                  <a:pt x="4057650" y="457198"/>
                </a:lnTo>
                <a:cubicBezTo>
                  <a:pt x="4057650" y="499283"/>
                  <a:pt x="4023533" y="533400"/>
                  <a:pt x="39814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40" name="Shape 37"/>
          <p:cNvSpPr/>
          <p:nvPr/>
        </p:nvSpPr>
        <p:spPr>
          <a:xfrm>
            <a:off x="7667625" y="51530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1" name="Text 38"/>
          <p:cNvSpPr/>
          <p:nvPr/>
        </p:nvSpPr>
        <p:spPr>
          <a:xfrm>
            <a:off x="7784306" y="521017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D2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8086725" y="5210175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Yanıt güvenli şekilde döner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00F5D4"/>
              </a:gs>
              <a:gs pos="100000">
                <a:srgbClr val="3A86FF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33400" y="5905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5829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Tehdit Vektörleri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571500"/>
            <a:ext cx="59912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Güvenlik Riskleri ve Tehditler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5619750" cy="2133600"/>
          </a:xfrm>
          <a:custGeom>
            <a:avLst/>
            <a:gdLst/>
            <a:ahLst/>
            <a:cxnLst/>
            <a:rect l="l" t="t" r="r" b="b"/>
            <a:pathLst>
              <a:path w="5619750" h="2133600">
                <a:moveTo>
                  <a:pt x="38100" y="0"/>
                </a:moveTo>
                <a:lnTo>
                  <a:pt x="5505453" y="0"/>
                </a:lnTo>
                <a:cubicBezTo>
                  <a:pt x="5568578" y="0"/>
                  <a:pt x="5619750" y="51172"/>
                  <a:pt x="5619750" y="114297"/>
                </a:cubicBezTo>
                <a:lnTo>
                  <a:pt x="5619750" y="2019303"/>
                </a:lnTo>
                <a:cubicBezTo>
                  <a:pt x="5619750" y="2082428"/>
                  <a:pt x="5568578" y="2133600"/>
                  <a:pt x="5505453" y="2133600"/>
                </a:cubicBezTo>
                <a:lnTo>
                  <a:pt x="38100" y="2133600"/>
                </a:lnTo>
                <a:cubicBezTo>
                  <a:pt x="17072" y="2133600"/>
                  <a:pt x="0" y="2116528"/>
                  <a:pt x="0" y="2095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B2C36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2133600"/>
          </a:xfrm>
          <a:custGeom>
            <a:avLst/>
            <a:gdLst/>
            <a:ahLst/>
            <a:cxnLst/>
            <a:rect l="l" t="t" r="r" b="b"/>
            <a:pathLst>
              <a:path w="38100" h="2133600">
                <a:moveTo>
                  <a:pt x="38100" y="0"/>
                </a:moveTo>
                <a:lnTo>
                  <a:pt x="38100" y="0"/>
                </a:lnTo>
                <a:lnTo>
                  <a:pt x="38100" y="2133600"/>
                </a:lnTo>
                <a:lnTo>
                  <a:pt x="38100" y="2133600"/>
                </a:lnTo>
                <a:cubicBezTo>
                  <a:pt x="17072" y="2133600"/>
                  <a:pt x="0" y="2116528"/>
                  <a:pt x="0" y="2095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8" name="Shape 6"/>
          <p:cNvSpPr/>
          <p:nvPr/>
        </p:nvSpPr>
        <p:spPr>
          <a:xfrm>
            <a:off x="571500" y="1371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B2C36">
              <a:alpha val="3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16756" y="15049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07156" y="23812"/>
                </a:moveTo>
                <a:lnTo>
                  <a:pt x="130969" y="23812"/>
                </a:lnTo>
                <a:lnTo>
                  <a:pt x="130969" y="178594"/>
                </a:lnTo>
                <a:cubicBezTo>
                  <a:pt x="130969" y="185179"/>
                  <a:pt x="136289" y="190500"/>
                  <a:pt x="142875" y="190500"/>
                </a:cubicBezTo>
                <a:lnTo>
                  <a:pt x="154781" y="190500"/>
                </a:lnTo>
                <a:cubicBezTo>
                  <a:pt x="161367" y="190500"/>
                  <a:pt x="166688" y="185179"/>
                  <a:pt x="166688" y="178594"/>
                </a:cubicBezTo>
                <a:cubicBezTo>
                  <a:pt x="166688" y="172008"/>
                  <a:pt x="161367" y="166688"/>
                  <a:pt x="154781" y="166688"/>
                </a:cubicBezTo>
                <a:lnTo>
                  <a:pt x="154781" y="23812"/>
                </a:lnTo>
                <a:cubicBezTo>
                  <a:pt x="154781" y="10678"/>
                  <a:pt x="144103" y="0"/>
                  <a:pt x="130969" y="0"/>
                </a:cubicBezTo>
                <a:lnTo>
                  <a:pt x="95250" y="0"/>
                </a:lnTo>
                <a:lnTo>
                  <a:pt x="95250" y="0"/>
                </a:lnTo>
                <a:lnTo>
                  <a:pt x="35719" y="0"/>
                </a:lnTo>
                <a:cubicBezTo>
                  <a:pt x="22585" y="0"/>
                  <a:pt x="11906" y="10678"/>
                  <a:pt x="11906" y="23812"/>
                </a:cubicBezTo>
                <a:lnTo>
                  <a:pt x="11906" y="166688"/>
                </a:lnTo>
                <a:cubicBezTo>
                  <a:pt x="5321" y="166688"/>
                  <a:pt x="0" y="172008"/>
                  <a:pt x="0" y="178594"/>
                </a:cubicBezTo>
                <a:cubicBezTo>
                  <a:pt x="0" y="185179"/>
                  <a:pt x="5321" y="190500"/>
                  <a:pt x="11906" y="190500"/>
                </a:cubicBezTo>
                <a:lnTo>
                  <a:pt x="95250" y="190500"/>
                </a:lnTo>
                <a:cubicBezTo>
                  <a:pt x="101836" y="190500"/>
                  <a:pt x="107156" y="185179"/>
                  <a:pt x="107156" y="178594"/>
                </a:cubicBezTo>
                <a:lnTo>
                  <a:pt x="107156" y="23812"/>
                </a:lnTo>
                <a:close/>
                <a:moveTo>
                  <a:pt x="59531" y="95250"/>
                </a:moveTo>
                <a:cubicBezTo>
                  <a:pt x="59531" y="88679"/>
                  <a:pt x="64866" y="83344"/>
                  <a:pt x="71438" y="83344"/>
                </a:cubicBezTo>
                <a:cubicBezTo>
                  <a:pt x="78009" y="83344"/>
                  <a:pt x="83344" y="88679"/>
                  <a:pt x="83344" y="95250"/>
                </a:cubicBezTo>
                <a:cubicBezTo>
                  <a:pt x="83344" y="101821"/>
                  <a:pt x="78009" y="107156"/>
                  <a:pt x="71438" y="107156"/>
                </a:cubicBezTo>
                <a:cubicBezTo>
                  <a:pt x="64866" y="107156"/>
                  <a:pt x="59531" y="101821"/>
                  <a:pt x="59531" y="95250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0" name="Text 8"/>
          <p:cNvSpPr/>
          <p:nvPr/>
        </p:nvSpPr>
        <p:spPr>
          <a:xfrm>
            <a:off x="1143000" y="1466850"/>
            <a:ext cx="2638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Yanlış Ingress Yapılandırmaları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1500" y="1943100"/>
            <a:ext cx="5372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servisler yerine sadece ihtiyaç duyulan endpoint'ler expose edilmelidir.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1500" y="2305050"/>
            <a:ext cx="5295900" cy="647700"/>
          </a:xfrm>
          <a:custGeom>
            <a:avLst/>
            <a:gdLst/>
            <a:ahLst/>
            <a:cxnLst/>
            <a:rect l="l" t="t" r="r" b="b"/>
            <a:pathLst>
              <a:path w="5295900" h="647700">
                <a:moveTo>
                  <a:pt x="76202" y="0"/>
                </a:moveTo>
                <a:lnTo>
                  <a:pt x="5219698" y="0"/>
                </a:lnTo>
                <a:cubicBezTo>
                  <a:pt x="5261783" y="0"/>
                  <a:pt x="5295900" y="34117"/>
                  <a:pt x="5295900" y="76202"/>
                </a:cubicBezTo>
                <a:lnTo>
                  <a:pt x="5295900" y="571498"/>
                </a:lnTo>
                <a:cubicBezTo>
                  <a:pt x="5295900" y="613583"/>
                  <a:pt x="5261783" y="647700"/>
                  <a:pt x="52196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85800" y="241935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http://localhost:80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5800" y="264795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sunucu expose edilir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91250" y="1219200"/>
            <a:ext cx="5619750" cy="2133600"/>
          </a:xfrm>
          <a:custGeom>
            <a:avLst/>
            <a:gdLst/>
            <a:ahLst/>
            <a:cxnLst/>
            <a:rect l="l" t="t" r="r" b="b"/>
            <a:pathLst>
              <a:path w="5619750" h="2133600">
                <a:moveTo>
                  <a:pt x="38100" y="0"/>
                </a:moveTo>
                <a:lnTo>
                  <a:pt x="5505453" y="0"/>
                </a:lnTo>
                <a:cubicBezTo>
                  <a:pt x="5568578" y="0"/>
                  <a:pt x="5619750" y="51172"/>
                  <a:pt x="5619750" y="114297"/>
                </a:cubicBezTo>
                <a:lnTo>
                  <a:pt x="5619750" y="2019303"/>
                </a:lnTo>
                <a:cubicBezTo>
                  <a:pt x="5619750" y="2082428"/>
                  <a:pt x="5568578" y="2133600"/>
                  <a:pt x="5505453" y="2133600"/>
                </a:cubicBezTo>
                <a:lnTo>
                  <a:pt x="38100" y="2133600"/>
                </a:lnTo>
                <a:cubicBezTo>
                  <a:pt x="17072" y="2133600"/>
                  <a:pt x="0" y="2116528"/>
                  <a:pt x="0" y="2095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B2C36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6" name="Shape 14"/>
          <p:cNvSpPr/>
          <p:nvPr/>
        </p:nvSpPr>
        <p:spPr>
          <a:xfrm>
            <a:off x="6191250" y="1219200"/>
            <a:ext cx="38100" cy="2133600"/>
          </a:xfrm>
          <a:custGeom>
            <a:avLst/>
            <a:gdLst/>
            <a:ahLst/>
            <a:cxnLst/>
            <a:rect l="l" t="t" r="r" b="b"/>
            <a:pathLst>
              <a:path w="38100" h="2133600">
                <a:moveTo>
                  <a:pt x="38100" y="0"/>
                </a:moveTo>
                <a:lnTo>
                  <a:pt x="38100" y="0"/>
                </a:lnTo>
                <a:lnTo>
                  <a:pt x="38100" y="2133600"/>
                </a:lnTo>
                <a:lnTo>
                  <a:pt x="38100" y="2133600"/>
                </a:lnTo>
                <a:cubicBezTo>
                  <a:pt x="17072" y="2133600"/>
                  <a:pt x="0" y="2116528"/>
                  <a:pt x="0" y="2095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7" name="Shape 15"/>
          <p:cNvSpPr/>
          <p:nvPr/>
        </p:nvSpPr>
        <p:spPr>
          <a:xfrm>
            <a:off x="6362700" y="1371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B2C36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6496050" y="15049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25016" y="130969"/>
                </a:moveTo>
                <a:cubicBezTo>
                  <a:pt x="161181" y="130969"/>
                  <a:pt x="190500" y="101650"/>
                  <a:pt x="190500" y="65484"/>
                </a:cubicBezTo>
                <a:cubicBezTo>
                  <a:pt x="190500" y="29319"/>
                  <a:pt x="161181" y="0"/>
                  <a:pt x="125016" y="0"/>
                </a:cubicBezTo>
                <a:cubicBezTo>
                  <a:pt x="88850" y="0"/>
                  <a:pt x="59531" y="29319"/>
                  <a:pt x="59531" y="65484"/>
                </a:cubicBezTo>
                <a:cubicBezTo>
                  <a:pt x="59531" y="72442"/>
                  <a:pt x="60610" y="79177"/>
                  <a:pt x="62619" y="85465"/>
                </a:cubicBezTo>
                <a:lnTo>
                  <a:pt x="2604" y="145479"/>
                </a:lnTo>
                <a:cubicBezTo>
                  <a:pt x="930" y="147154"/>
                  <a:pt x="0" y="149423"/>
                  <a:pt x="0" y="151805"/>
                </a:cubicBezTo>
                <a:lnTo>
                  <a:pt x="0" y="181570"/>
                </a:lnTo>
                <a:cubicBezTo>
                  <a:pt x="0" y="186519"/>
                  <a:pt x="3981" y="190500"/>
                  <a:pt x="8930" y="190500"/>
                </a:cubicBezTo>
                <a:lnTo>
                  <a:pt x="38695" y="190500"/>
                </a:lnTo>
                <a:cubicBezTo>
                  <a:pt x="43644" y="190500"/>
                  <a:pt x="47625" y="186519"/>
                  <a:pt x="47625" y="181570"/>
                </a:cubicBezTo>
                <a:lnTo>
                  <a:pt x="47625" y="166688"/>
                </a:lnTo>
                <a:lnTo>
                  <a:pt x="62508" y="166688"/>
                </a:lnTo>
                <a:cubicBezTo>
                  <a:pt x="67456" y="166688"/>
                  <a:pt x="71438" y="162706"/>
                  <a:pt x="71438" y="157758"/>
                </a:cubicBezTo>
                <a:lnTo>
                  <a:pt x="71438" y="142875"/>
                </a:lnTo>
                <a:lnTo>
                  <a:pt x="86320" y="142875"/>
                </a:lnTo>
                <a:cubicBezTo>
                  <a:pt x="88702" y="142875"/>
                  <a:pt x="90971" y="141945"/>
                  <a:pt x="92646" y="140271"/>
                </a:cubicBezTo>
                <a:lnTo>
                  <a:pt x="105035" y="127881"/>
                </a:lnTo>
                <a:cubicBezTo>
                  <a:pt x="111323" y="129890"/>
                  <a:pt x="118058" y="130969"/>
                  <a:pt x="125016" y="130969"/>
                </a:cubicBezTo>
                <a:close/>
                <a:moveTo>
                  <a:pt x="139898" y="35719"/>
                </a:moveTo>
                <a:cubicBezTo>
                  <a:pt x="148112" y="35719"/>
                  <a:pt x="154781" y="42388"/>
                  <a:pt x="154781" y="50602"/>
                </a:cubicBezTo>
                <a:cubicBezTo>
                  <a:pt x="154781" y="58816"/>
                  <a:pt x="148112" y="65484"/>
                  <a:pt x="139898" y="65484"/>
                </a:cubicBezTo>
                <a:cubicBezTo>
                  <a:pt x="131684" y="65484"/>
                  <a:pt x="125016" y="58816"/>
                  <a:pt x="125016" y="50602"/>
                </a:cubicBezTo>
                <a:cubicBezTo>
                  <a:pt x="125016" y="42388"/>
                  <a:pt x="131684" y="35719"/>
                  <a:pt x="139898" y="35719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9" name="Text 17"/>
          <p:cNvSpPr/>
          <p:nvPr/>
        </p:nvSpPr>
        <p:spPr>
          <a:xfrm>
            <a:off x="6934200" y="1466850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Credential Sızıntıları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362700" y="1943100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Hardcoded şifreler ve token'lar GitHub reposunda veya .env dosyalarında açıkta kalabilir.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362700" y="2552700"/>
            <a:ext cx="5295900" cy="647700"/>
          </a:xfrm>
          <a:custGeom>
            <a:avLst/>
            <a:gdLst/>
            <a:ahLst/>
            <a:cxnLst/>
            <a:rect l="l" t="t" r="r" b="b"/>
            <a:pathLst>
              <a:path w="5295900" h="647700">
                <a:moveTo>
                  <a:pt x="76202" y="0"/>
                </a:moveTo>
                <a:lnTo>
                  <a:pt x="5219698" y="0"/>
                </a:lnTo>
                <a:cubicBezTo>
                  <a:pt x="5261783" y="0"/>
                  <a:pt x="5295900" y="34117"/>
                  <a:pt x="5295900" y="76202"/>
                </a:cubicBezTo>
                <a:lnTo>
                  <a:pt x="5295900" y="571498"/>
                </a:lnTo>
                <a:cubicBezTo>
                  <a:pt x="5295900" y="613583"/>
                  <a:pt x="5261783" y="647700"/>
                  <a:pt x="52196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477000" y="26670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Authorization: Bearer abc123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77000" y="28956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GitHub'a push edilmiş token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00050" y="3505200"/>
            <a:ext cx="5619750" cy="2133600"/>
          </a:xfrm>
          <a:custGeom>
            <a:avLst/>
            <a:gdLst/>
            <a:ahLst/>
            <a:cxnLst/>
            <a:rect l="l" t="t" r="r" b="b"/>
            <a:pathLst>
              <a:path w="5619750" h="2133600">
                <a:moveTo>
                  <a:pt x="38100" y="0"/>
                </a:moveTo>
                <a:lnTo>
                  <a:pt x="5505453" y="0"/>
                </a:lnTo>
                <a:cubicBezTo>
                  <a:pt x="5568578" y="0"/>
                  <a:pt x="5619750" y="51172"/>
                  <a:pt x="5619750" y="114297"/>
                </a:cubicBezTo>
                <a:lnTo>
                  <a:pt x="5619750" y="2019303"/>
                </a:lnTo>
                <a:cubicBezTo>
                  <a:pt x="5619750" y="2082428"/>
                  <a:pt x="5568578" y="2133600"/>
                  <a:pt x="5505453" y="2133600"/>
                </a:cubicBezTo>
                <a:lnTo>
                  <a:pt x="38100" y="2133600"/>
                </a:lnTo>
                <a:cubicBezTo>
                  <a:pt x="17072" y="2133600"/>
                  <a:pt x="0" y="2116528"/>
                  <a:pt x="0" y="2095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B2C36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25" name="Shape 23"/>
          <p:cNvSpPr/>
          <p:nvPr/>
        </p:nvSpPr>
        <p:spPr>
          <a:xfrm>
            <a:off x="400050" y="3505200"/>
            <a:ext cx="38100" cy="2133600"/>
          </a:xfrm>
          <a:custGeom>
            <a:avLst/>
            <a:gdLst/>
            <a:ahLst/>
            <a:cxnLst/>
            <a:rect l="l" t="t" r="r" b="b"/>
            <a:pathLst>
              <a:path w="38100" h="2133600">
                <a:moveTo>
                  <a:pt x="38100" y="0"/>
                </a:moveTo>
                <a:lnTo>
                  <a:pt x="38100" y="0"/>
                </a:lnTo>
                <a:lnTo>
                  <a:pt x="38100" y="2133600"/>
                </a:lnTo>
                <a:lnTo>
                  <a:pt x="38100" y="2133600"/>
                </a:lnTo>
                <a:cubicBezTo>
                  <a:pt x="17072" y="2133600"/>
                  <a:pt x="0" y="2116528"/>
                  <a:pt x="0" y="2095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6" name="Shape 24"/>
          <p:cNvSpPr/>
          <p:nvPr/>
        </p:nvSpPr>
        <p:spPr>
          <a:xfrm>
            <a:off x="571500" y="3657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B2C36">
              <a:alpha val="3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704850" y="37909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0932" y="104180"/>
                </a:moveTo>
                <a:lnTo>
                  <a:pt x="59903" y="104180"/>
                </a:lnTo>
                <a:cubicBezTo>
                  <a:pt x="60982" y="128178"/>
                  <a:pt x="66303" y="150279"/>
                  <a:pt x="73856" y="166464"/>
                </a:cubicBezTo>
                <a:cubicBezTo>
                  <a:pt x="78098" y="175580"/>
                  <a:pt x="82674" y="182017"/>
                  <a:pt x="86916" y="185961"/>
                </a:cubicBezTo>
                <a:cubicBezTo>
                  <a:pt x="91083" y="189867"/>
                  <a:pt x="93948" y="190500"/>
                  <a:pt x="95436" y="190500"/>
                </a:cubicBezTo>
                <a:cubicBezTo>
                  <a:pt x="96924" y="190500"/>
                  <a:pt x="99789" y="189867"/>
                  <a:pt x="103956" y="185961"/>
                </a:cubicBezTo>
                <a:cubicBezTo>
                  <a:pt x="108198" y="182017"/>
                  <a:pt x="112775" y="175543"/>
                  <a:pt x="117016" y="166464"/>
                </a:cubicBezTo>
                <a:cubicBezTo>
                  <a:pt x="124569" y="150279"/>
                  <a:pt x="129890" y="128178"/>
                  <a:pt x="130969" y="104180"/>
                </a:cubicBezTo>
                <a:close/>
                <a:moveTo>
                  <a:pt x="59866" y="86320"/>
                </a:moveTo>
                <a:lnTo>
                  <a:pt x="130894" y="86320"/>
                </a:lnTo>
                <a:cubicBezTo>
                  <a:pt x="129853" y="62322"/>
                  <a:pt x="124532" y="40221"/>
                  <a:pt x="116979" y="24036"/>
                </a:cubicBezTo>
                <a:cubicBezTo>
                  <a:pt x="112737" y="14957"/>
                  <a:pt x="108161" y="8483"/>
                  <a:pt x="103919" y="4539"/>
                </a:cubicBezTo>
                <a:cubicBezTo>
                  <a:pt x="99752" y="633"/>
                  <a:pt x="96887" y="0"/>
                  <a:pt x="95399" y="0"/>
                </a:cubicBezTo>
                <a:cubicBezTo>
                  <a:pt x="93911" y="0"/>
                  <a:pt x="91046" y="633"/>
                  <a:pt x="86878" y="4539"/>
                </a:cubicBezTo>
                <a:cubicBezTo>
                  <a:pt x="82637" y="8483"/>
                  <a:pt x="78060" y="14957"/>
                  <a:pt x="73819" y="24036"/>
                </a:cubicBezTo>
                <a:cubicBezTo>
                  <a:pt x="66266" y="40221"/>
                  <a:pt x="60945" y="62322"/>
                  <a:pt x="59866" y="86320"/>
                </a:cubicBezTo>
                <a:close/>
                <a:moveTo>
                  <a:pt x="42007" y="86320"/>
                </a:moveTo>
                <a:cubicBezTo>
                  <a:pt x="43309" y="54471"/>
                  <a:pt x="51532" y="24892"/>
                  <a:pt x="63550" y="5469"/>
                </a:cubicBezTo>
                <a:cubicBezTo>
                  <a:pt x="29282" y="17599"/>
                  <a:pt x="4056" y="48816"/>
                  <a:pt x="558" y="86320"/>
                </a:cubicBezTo>
                <a:lnTo>
                  <a:pt x="42007" y="86320"/>
                </a:lnTo>
                <a:close/>
                <a:moveTo>
                  <a:pt x="558" y="104180"/>
                </a:moveTo>
                <a:cubicBezTo>
                  <a:pt x="4056" y="141684"/>
                  <a:pt x="29282" y="172901"/>
                  <a:pt x="63550" y="185031"/>
                </a:cubicBezTo>
                <a:cubicBezTo>
                  <a:pt x="51532" y="165608"/>
                  <a:pt x="43309" y="136029"/>
                  <a:pt x="42007" y="104180"/>
                </a:cubicBezTo>
                <a:lnTo>
                  <a:pt x="558" y="104180"/>
                </a:lnTo>
                <a:close/>
                <a:moveTo>
                  <a:pt x="148791" y="104180"/>
                </a:moveTo>
                <a:cubicBezTo>
                  <a:pt x="147489" y="136029"/>
                  <a:pt x="139266" y="165608"/>
                  <a:pt x="127248" y="185031"/>
                </a:cubicBezTo>
                <a:cubicBezTo>
                  <a:pt x="161516" y="172864"/>
                  <a:pt x="186742" y="141684"/>
                  <a:pt x="190240" y="104180"/>
                </a:cubicBezTo>
                <a:lnTo>
                  <a:pt x="148791" y="104180"/>
                </a:lnTo>
                <a:close/>
                <a:moveTo>
                  <a:pt x="190240" y="86320"/>
                </a:moveTo>
                <a:cubicBezTo>
                  <a:pt x="186742" y="48816"/>
                  <a:pt x="161516" y="17599"/>
                  <a:pt x="127248" y="5469"/>
                </a:cubicBezTo>
                <a:cubicBezTo>
                  <a:pt x="139266" y="24892"/>
                  <a:pt x="147489" y="54471"/>
                  <a:pt x="148791" y="86320"/>
                </a:cubicBezTo>
                <a:lnTo>
                  <a:pt x="190240" y="86320"/>
                </a:ln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28" name="Text 26"/>
          <p:cNvSpPr/>
          <p:nvPr/>
        </p:nvSpPr>
        <p:spPr>
          <a:xfrm>
            <a:off x="1143000" y="3752850"/>
            <a:ext cx="2276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Origin Servislerin Açılması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71500" y="4229100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Internal dashboard'lar, API explorer'lar ve admin panelleri yanlışlıkla internete açılabilir.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71500" y="4838700"/>
            <a:ext cx="5295900" cy="647700"/>
          </a:xfrm>
          <a:custGeom>
            <a:avLst/>
            <a:gdLst/>
            <a:ahLst/>
            <a:cxnLst/>
            <a:rect l="l" t="t" r="r" b="b"/>
            <a:pathLst>
              <a:path w="5295900" h="647700">
                <a:moveTo>
                  <a:pt x="76202" y="0"/>
                </a:moveTo>
                <a:lnTo>
                  <a:pt x="5219698" y="0"/>
                </a:lnTo>
                <a:cubicBezTo>
                  <a:pt x="5261783" y="0"/>
                  <a:pt x="5295900" y="34117"/>
                  <a:pt x="5295900" y="76202"/>
                </a:cubicBezTo>
                <a:lnTo>
                  <a:pt x="5295900" y="571498"/>
                </a:lnTo>
                <a:cubicBezTo>
                  <a:pt x="5295900" y="613583"/>
                  <a:pt x="5261783" y="647700"/>
                  <a:pt x="52196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685800" y="49530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admin.panel.example.com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85800" y="51816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Korunmasız admin paneli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91250" y="3505200"/>
            <a:ext cx="5619750" cy="2133600"/>
          </a:xfrm>
          <a:custGeom>
            <a:avLst/>
            <a:gdLst/>
            <a:ahLst/>
            <a:cxnLst/>
            <a:rect l="l" t="t" r="r" b="b"/>
            <a:pathLst>
              <a:path w="5619750" h="2133600">
                <a:moveTo>
                  <a:pt x="38100" y="0"/>
                </a:moveTo>
                <a:lnTo>
                  <a:pt x="5505453" y="0"/>
                </a:lnTo>
                <a:cubicBezTo>
                  <a:pt x="5568578" y="0"/>
                  <a:pt x="5619750" y="51172"/>
                  <a:pt x="5619750" y="114297"/>
                </a:cubicBezTo>
                <a:lnTo>
                  <a:pt x="5619750" y="2019303"/>
                </a:lnTo>
                <a:cubicBezTo>
                  <a:pt x="5619750" y="2082428"/>
                  <a:pt x="5568578" y="2133600"/>
                  <a:pt x="5505453" y="2133600"/>
                </a:cubicBezTo>
                <a:lnTo>
                  <a:pt x="38100" y="2133600"/>
                </a:lnTo>
                <a:cubicBezTo>
                  <a:pt x="17072" y="2133600"/>
                  <a:pt x="0" y="2116528"/>
                  <a:pt x="0" y="2095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B2C36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4" name="Shape 32"/>
          <p:cNvSpPr/>
          <p:nvPr/>
        </p:nvSpPr>
        <p:spPr>
          <a:xfrm>
            <a:off x="6191250" y="3505200"/>
            <a:ext cx="38100" cy="2133600"/>
          </a:xfrm>
          <a:custGeom>
            <a:avLst/>
            <a:gdLst/>
            <a:ahLst/>
            <a:cxnLst/>
            <a:rect l="l" t="t" r="r" b="b"/>
            <a:pathLst>
              <a:path w="38100" h="2133600">
                <a:moveTo>
                  <a:pt x="38100" y="0"/>
                </a:moveTo>
                <a:lnTo>
                  <a:pt x="38100" y="0"/>
                </a:lnTo>
                <a:lnTo>
                  <a:pt x="38100" y="2133600"/>
                </a:lnTo>
                <a:lnTo>
                  <a:pt x="38100" y="2133600"/>
                </a:lnTo>
                <a:cubicBezTo>
                  <a:pt x="17072" y="2133600"/>
                  <a:pt x="0" y="2116528"/>
                  <a:pt x="0" y="2095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35" name="Shape 33"/>
          <p:cNvSpPr/>
          <p:nvPr/>
        </p:nvSpPr>
        <p:spPr>
          <a:xfrm>
            <a:off x="6362700" y="3657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B2C36">
              <a:alpha val="3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496050" y="37909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3497" y="44128"/>
                </a:moveTo>
                <a:cubicBezTo>
                  <a:pt x="-1153" y="39477"/>
                  <a:pt x="-1153" y="31924"/>
                  <a:pt x="3497" y="27273"/>
                </a:cubicBezTo>
                <a:cubicBezTo>
                  <a:pt x="8148" y="22622"/>
                  <a:pt x="15701" y="22622"/>
                  <a:pt x="20352" y="27273"/>
                </a:cubicBezTo>
                <a:lnTo>
                  <a:pt x="79883" y="86804"/>
                </a:lnTo>
                <a:cubicBezTo>
                  <a:pt x="84534" y="91455"/>
                  <a:pt x="84534" y="99008"/>
                  <a:pt x="79883" y="103659"/>
                </a:cubicBezTo>
                <a:lnTo>
                  <a:pt x="20352" y="163190"/>
                </a:lnTo>
                <a:cubicBezTo>
                  <a:pt x="15701" y="167841"/>
                  <a:pt x="8148" y="167841"/>
                  <a:pt x="3497" y="163190"/>
                </a:cubicBezTo>
                <a:cubicBezTo>
                  <a:pt x="-1153" y="158539"/>
                  <a:pt x="-1153" y="150986"/>
                  <a:pt x="3497" y="146335"/>
                </a:cubicBezTo>
                <a:lnTo>
                  <a:pt x="54583" y="95250"/>
                </a:lnTo>
                <a:lnTo>
                  <a:pt x="3497" y="44128"/>
                </a:lnTo>
                <a:close/>
                <a:moveTo>
                  <a:pt x="83344" y="142875"/>
                </a:move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83344" y="166688"/>
                </a:lnTo>
                <a:cubicBezTo>
                  <a:pt x="76758" y="166688"/>
                  <a:pt x="71438" y="161367"/>
                  <a:pt x="71438" y="154781"/>
                </a:cubicBezTo>
                <a:cubicBezTo>
                  <a:pt x="71438" y="148196"/>
                  <a:pt x="76758" y="142875"/>
                  <a:pt x="83344" y="142875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37" name="Text 35"/>
          <p:cNvSpPr/>
          <p:nvPr/>
        </p:nvSpPr>
        <p:spPr>
          <a:xfrm>
            <a:off x="6934200" y="3752850"/>
            <a:ext cx="189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SSH ve Admin Erişimi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62700" y="4229100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SSH servisleri (port 22) dogrudan internete açılmamalı, Access kontrolü uygulanmalıdır.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2700" y="4838700"/>
            <a:ext cx="5295900" cy="647700"/>
          </a:xfrm>
          <a:custGeom>
            <a:avLst/>
            <a:gdLst/>
            <a:ahLst/>
            <a:cxnLst/>
            <a:rect l="l" t="t" r="r" b="b"/>
            <a:pathLst>
              <a:path w="5295900" h="647700">
                <a:moveTo>
                  <a:pt x="76202" y="0"/>
                </a:moveTo>
                <a:lnTo>
                  <a:pt x="5219698" y="0"/>
                </a:lnTo>
                <a:cubicBezTo>
                  <a:pt x="5261783" y="0"/>
                  <a:pt x="5295900" y="34117"/>
                  <a:pt x="5295900" y="76202"/>
                </a:cubicBezTo>
                <a:lnTo>
                  <a:pt x="5295900" y="571498"/>
                </a:lnTo>
                <a:cubicBezTo>
                  <a:pt x="5295900" y="613583"/>
                  <a:pt x="5261783" y="647700"/>
                  <a:pt x="52196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6477000" y="49530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0F5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ssh://localhost:22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77000" y="51816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Yetkisiz SSH erişimi riski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85763" y="5795963"/>
            <a:ext cx="11420475" cy="847725"/>
          </a:xfrm>
          <a:custGeom>
            <a:avLst/>
            <a:gdLst/>
            <a:ahLst/>
            <a:cxnLst/>
            <a:rect l="l" t="t" r="r" b="b"/>
            <a:pathLst>
              <a:path w="11420475" h="847725">
                <a:moveTo>
                  <a:pt x="114299" y="0"/>
                </a:moveTo>
                <a:lnTo>
                  <a:pt x="11306176" y="0"/>
                </a:lnTo>
                <a:cubicBezTo>
                  <a:pt x="11369302" y="0"/>
                  <a:pt x="11420475" y="51173"/>
                  <a:pt x="11420475" y="114299"/>
                </a:cubicBezTo>
                <a:lnTo>
                  <a:pt x="11420475" y="733426"/>
                </a:lnTo>
                <a:cubicBezTo>
                  <a:pt x="11420475" y="796552"/>
                  <a:pt x="11369302" y="847725"/>
                  <a:pt x="11306176" y="847725"/>
                </a:cubicBezTo>
                <a:lnTo>
                  <a:pt x="114299" y="847725"/>
                </a:lnTo>
                <a:cubicBezTo>
                  <a:pt x="51216" y="847725"/>
                  <a:pt x="0" y="796509"/>
                  <a:pt x="0" y="733426"/>
                </a:cubicBezTo>
                <a:lnTo>
                  <a:pt x="0" y="114299"/>
                </a:lnTo>
                <a:cubicBezTo>
                  <a:pt x="0" y="51216"/>
                  <a:pt x="51216" y="0"/>
                  <a:pt x="114299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571500" y="61055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4" name="Text 42"/>
          <p:cNvSpPr/>
          <p:nvPr/>
        </p:nvSpPr>
        <p:spPr>
          <a:xfrm>
            <a:off x="981075" y="5953125"/>
            <a:ext cx="7677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İstatistiksel Veriler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81075" y="6257925"/>
            <a:ext cx="7667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Yapılan araştırmalar, Cloudflare Tunnel misconfigurations'ın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%68'inde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kritik servislerin açığa çıktığını göstermektedir.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/>
              </a:gs>
              <a:gs pos="100000">
                <a:srgbClr val="00F5D4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61975" y="59055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698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Çözüm Yaklaşımı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571500"/>
            <a:ext cx="71437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Cloudflare Tunnel Auditor Çözümü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5763" y="1223963"/>
            <a:ext cx="7562850" cy="1228725"/>
          </a:xfrm>
          <a:custGeom>
            <a:avLst/>
            <a:gdLst/>
            <a:ahLst/>
            <a:cxnLst/>
            <a:rect l="l" t="t" r="r" b="b"/>
            <a:pathLst>
              <a:path w="7562850" h="1228725">
                <a:moveTo>
                  <a:pt x="114296" y="0"/>
                </a:moveTo>
                <a:lnTo>
                  <a:pt x="7448554" y="0"/>
                </a:lnTo>
                <a:cubicBezTo>
                  <a:pt x="7511678" y="0"/>
                  <a:pt x="7562850" y="51172"/>
                  <a:pt x="7562850" y="114296"/>
                </a:cubicBezTo>
                <a:lnTo>
                  <a:pt x="7562850" y="1114429"/>
                </a:lnTo>
                <a:cubicBezTo>
                  <a:pt x="7562850" y="1177553"/>
                  <a:pt x="7511678" y="1228725"/>
                  <a:pt x="7448554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 w="12700">
            <a:solidFill>
              <a:srgbClr val="3A86FF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81025" y="14192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/>
              </a:gs>
              <a:gs pos="100000">
                <a:srgbClr val="00F5D4"/>
              </a:gs>
            </a:gsLst>
            <a:lin ang="2700000" scaled="1"/>
          </a:gradFill>
          <a:ln/>
        </p:spPr>
      </p:sp>
      <p:sp>
        <p:nvSpPr>
          <p:cNvPr id="8" name="Shape 6"/>
          <p:cNvSpPr/>
          <p:nvPr/>
        </p:nvSpPr>
        <p:spPr>
          <a:xfrm>
            <a:off x="728663" y="15906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9" name="Text 7"/>
          <p:cNvSpPr/>
          <p:nvPr/>
        </p:nvSpPr>
        <p:spPr>
          <a:xfrm>
            <a:off x="1266825" y="1419225"/>
            <a:ext cx="6581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Denetim Mantığı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66825" y="1762125"/>
            <a:ext cx="65627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Aracımız, Cloudflare API'lerini ve yerel konfigürasyon dosyalarını analiz ederek potansiyel güvenlik açıklarını otomatik olarak tespit eder. Manuel müdahaleye gerek kalmadan sürekli izleme sağlar.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5763" y="2614613"/>
            <a:ext cx="7562850" cy="1228725"/>
          </a:xfrm>
          <a:custGeom>
            <a:avLst/>
            <a:gdLst/>
            <a:ahLst/>
            <a:cxnLst/>
            <a:rect l="l" t="t" r="r" b="b"/>
            <a:pathLst>
              <a:path w="7562850" h="1228725">
                <a:moveTo>
                  <a:pt x="114296" y="0"/>
                </a:moveTo>
                <a:lnTo>
                  <a:pt x="7448554" y="0"/>
                </a:lnTo>
                <a:cubicBezTo>
                  <a:pt x="7511678" y="0"/>
                  <a:pt x="7562850" y="51172"/>
                  <a:pt x="7562850" y="114296"/>
                </a:cubicBezTo>
                <a:lnTo>
                  <a:pt x="7562850" y="1114429"/>
                </a:lnTo>
                <a:cubicBezTo>
                  <a:pt x="7562850" y="1177553"/>
                  <a:pt x="7511678" y="1228725"/>
                  <a:pt x="7448554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01F5D4">
              <a:alpha val="10196"/>
            </a:srgbClr>
          </a:solidFill>
          <a:ln w="12700">
            <a:solidFill>
              <a:srgbClr val="01F5D4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81025" y="28098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00F5D4"/>
              </a:gs>
              <a:gs pos="100000">
                <a:srgbClr val="3A86FF"/>
              </a:gs>
            </a:gsLst>
            <a:lin ang="2700000" scaled="1"/>
          </a:gradFill>
          <a:ln/>
        </p:spPr>
      </p:sp>
      <p:sp>
        <p:nvSpPr>
          <p:cNvPr id="13" name="Shape 11"/>
          <p:cNvSpPr/>
          <p:nvPr/>
        </p:nvSpPr>
        <p:spPr>
          <a:xfrm>
            <a:off x="752475" y="29813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54781" y="77391"/>
                </a:moveTo>
                <a:cubicBezTo>
                  <a:pt x="154781" y="94469"/>
                  <a:pt x="149237" y="110244"/>
                  <a:pt x="139898" y="123044"/>
                </a:cubicBezTo>
                <a:lnTo>
                  <a:pt x="187003" y="170185"/>
                </a:lnTo>
                <a:cubicBezTo>
                  <a:pt x="191653" y="174836"/>
                  <a:pt x="191653" y="182389"/>
                  <a:pt x="187003" y="187040"/>
                </a:cubicBezTo>
                <a:cubicBezTo>
                  <a:pt x="182352" y="191691"/>
                  <a:pt x="174799" y="191691"/>
                  <a:pt x="170148" y="187040"/>
                </a:cubicBezTo>
                <a:lnTo>
                  <a:pt x="123044" y="139898"/>
                </a:lnTo>
                <a:cubicBezTo>
                  <a:pt x="110244" y="149237"/>
                  <a:pt x="94469" y="154781"/>
                  <a:pt x="77391" y="154781"/>
                </a:cubicBezTo>
                <a:cubicBezTo>
                  <a:pt x="34640" y="154781"/>
                  <a:pt x="0" y="120142"/>
                  <a:pt x="0" y="77391"/>
                </a:cubicBezTo>
                <a:cubicBezTo>
                  <a:pt x="0" y="34640"/>
                  <a:pt x="34640" y="0"/>
                  <a:pt x="77391" y="0"/>
                </a:cubicBezTo>
                <a:cubicBezTo>
                  <a:pt x="120142" y="0"/>
                  <a:pt x="154781" y="34640"/>
                  <a:pt x="154781" y="77391"/>
                </a:cubicBezTo>
                <a:close/>
                <a:moveTo>
                  <a:pt x="77391" y="130969"/>
                </a:moveTo>
                <a:cubicBezTo>
                  <a:pt x="106961" y="130969"/>
                  <a:pt x="130969" y="106961"/>
                  <a:pt x="130969" y="77391"/>
                </a:cubicBezTo>
                <a:cubicBezTo>
                  <a:pt x="130969" y="47820"/>
                  <a:pt x="106961" y="23812"/>
                  <a:pt x="77391" y="23812"/>
                </a:cubicBezTo>
                <a:cubicBezTo>
                  <a:pt x="47820" y="23812"/>
                  <a:pt x="23813" y="47820"/>
                  <a:pt x="23812" y="77391"/>
                </a:cubicBezTo>
                <a:cubicBezTo>
                  <a:pt x="23812" y="106961"/>
                  <a:pt x="47820" y="130969"/>
                  <a:pt x="77391" y="130969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14" name="Text 12"/>
          <p:cNvSpPr/>
          <p:nvPr/>
        </p:nvSpPr>
        <p:spPr>
          <a:xfrm>
            <a:off x="1266825" y="2809875"/>
            <a:ext cx="6581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Risk Tespiti ve Raporlama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66825" y="3152775"/>
            <a:ext cx="65627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 bulgu için detaylı analiz, risk seviyesi belirleme ve çözüm önerileri sunar. JSON ve HTML formatlarında kapsamlı raporlar üretir.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5763" y="4005262"/>
            <a:ext cx="7562850" cy="1228725"/>
          </a:xfrm>
          <a:custGeom>
            <a:avLst/>
            <a:gdLst/>
            <a:ahLst/>
            <a:cxnLst/>
            <a:rect l="l" t="t" r="r" b="b"/>
            <a:pathLst>
              <a:path w="7562850" h="1228725">
                <a:moveTo>
                  <a:pt x="114296" y="0"/>
                </a:moveTo>
                <a:lnTo>
                  <a:pt x="7448554" y="0"/>
                </a:lnTo>
                <a:cubicBezTo>
                  <a:pt x="7511678" y="0"/>
                  <a:pt x="7562850" y="51172"/>
                  <a:pt x="7562850" y="114296"/>
                </a:cubicBezTo>
                <a:lnTo>
                  <a:pt x="7562850" y="1114429"/>
                </a:lnTo>
                <a:cubicBezTo>
                  <a:pt x="7562850" y="1177553"/>
                  <a:pt x="7511678" y="1228725"/>
                  <a:pt x="7448554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8D99AE">
              <a:alpha val="10196"/>
            </a:srgbClr>
          </a:solidFill>
          <a:ln w="12700">
            <a:solidFill>
              <a:srgbClr val="8D99AE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81025" y="42005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8D99AE"/>
              </a:gs>
              <a:gs pos="100000">
                <a:srgbClr val="3A86FF"/>
              </a:gs>
            </a:gsLst>
            <a:lin ang="2700000" scaled="1"/>
          </a:gradFill>
          <a:ln/>
        </p:spPr>
      </p:sp>
      <p:sp>
        <p:nvSpPr>
          <p:cNvPr id="18" name="Shape 16"/>
          <p:cNvSpPr/>
          <p:nvPr/>
        </p:nvSpPr>
        <p:spPr>
          <a:xfrm>
            <a:off x="752475" y="43719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631" y="71438"/>
                </a:moveTo>
                <a:lnTo>
                  <a:pt x="181570" y="71438"/>
                </a:lnTo>
                <a:cubicBezTo>
                  <a:pt x="186519" y="71438"/>
                  <a:pt x="190500" y="67456"/>
                  <a:pt x="190500" y="62508"/>
                </a:cubicBezTo>
                <a:lnTo>
                  <a:pt x="190500" y="8930"/>
                </a:lnTo>
                <a:cubicBezTo>
                  <a:pt x="190500" y="5321"/>
                  <a:pt x="188342" y="2046"/>
                  <a:pt x="184993" y="670"/>
                </a:cubicBezTo>
                <a:cubicBezTo>
                  <a:pt x="181645" y="-707"/>
                  <a:pt x="177812" y="74"/>
                  <a:pt x="175245" y="2604"/>
                </a:cubicBezTo>
                <a:lnTo>
                  <a:pt x="156009" y="21878"/>
                </a:lnTo>
                <a:cubicBezTo>
                  <a:pt x="139526" y="8223"/>
                  <a:pt x="118318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ubicBezTo>
                  <a:pt x="29468" y="50416"/>
                  <a:pt x="59271" y="23812"/>
                  <a:pt x="95250" y="23812"/>
                </a:cubicBezTo>
                <a:cubicBezTo>
                  <a:pt x="111770" y="23812"/>
                  <a:pt x="126950" y="29394"/>
                  <a:pt x="139043" y="38807"/>
                </a:cubicBezTo>
                <a:lnTo>
                  <a:pt x="121667" y="56183"/>
                </a:lnTo>
                <a:cubicBezTo>
                  <a:pt x="119100" y="58750"/>
                  <a:pt x="118356" y="62582"/>
                  <a:pt x="119732" y="65931"/>
                </a:cubicBezTo>
                <a:cubicBezTo>
                  <a:pt x="121109" y="69279"/>
                  <a:pt x="124383" y="71438"/>
                  <a:pt x="127992" y="71438"/>
                </a:cubicBezTo>
                <a:lnTo>
                  <a:pt x="178631" y="71438"/>
                </a:lnTo>
                <a:close/>
                <a:moveTo>
                  <a:pt x="189570" y="108831"/>
                </a:moveTo>
                <a:cubicBezTo>
                  <a:pt x="190500" y="102319"/>
                  <a:pt x="185961" y="96292"/>
                  <a:pt x="179487" y="95362"/>
                </a:cubicBezTo>
                <a:cubicBezTo>
                  <a:pt x="173013" y="94431"/>
                  <a:pt x="166948" y="98971"/>
                  <a:pt x="166018" y="105445"/>
                </a:cubicBezTo>
                <a:cubicBezTo>
                  <a:pt x="161069" y="140047"/>
                  <a:pt x="131266" y="166650"/>
                  <a:pt x="95287" y="166650"/>
                </a:cubicBezTo>
                <a:cubicBezTo>
                  <a:pt x="78767" y="166650"/>
                  <a:pt x="63587" y="161069"/>
                  <a:pt x="51495" y="151656"/>
                </a:cubicBezTo>
                <a:lnTo>
                  <a:pt x="68833" y="134317"/>
                </a:lnTo>
                <a:cubicBezTo>
                  <a:pt x="71400" y="131750"/>
                  <a:pt x="72144" y="127918"/>
                  <a:pt x="70768" y="124569"/>
                </a:cubicBezTo>
                <a:cubicBezTo>
                  <a:pt x="69391" y="121221"/>
                  <a:pt x="66117" y="119063"/>
                  <a:pt x="62508" y="119063"/>
                </a:cubicBezTo>
                <a:lnTo>
                  <a:pt x="8930" y="119063"/>
                </a:lnTo>
                <a:cubicBezTo>
                  <a:pt x="3981" y="119063"/>
                  <a:pt x="0" y="123044"/>
                  <a:pt x="0" y="127992"/>
                </a:cubicBezTo>
                <a:lnTo>
                  <a:pt x="0" y="181570"/>
                </a:lnTo>
                <a:cubicBezTo>
                  <a:pt x="0" y="185179"/>
                  <a:pt x="2158" y="188454"/>
                  <a:pt x="5507" y="189830"/>
                </a:cubicBezTo>
                <a:cubicBezTo>
                  <a:pt x="8855" y="191207"/>
                  <a:pt x="12688" y="190426"/>
                  <a:pt x="15255" y="187896"/>
                </a:cubicBezTo>
                <a:lnTo>
                  <a:pt x="34528" y="168622"/>
                </a:lnTo>
                <a:cubicBezTo>
                  <a:pt x="50974" y="182277"/>
                  <a:pt x="72182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19" name="Text 17"/>
          <p:cNvSpPr/>
          <p:nvPr/>
        </p:nvSpPr>
        <p:spPr>
          <a:xfrm>
            <a:off x="1266825" y="4200525"/>
            <a:ext cx="6581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Sürekli İzleme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66825" y="4543425"/>
            <a:ext cx="65627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Gerçek zamanlı değişiklik takibi ve anomali tespiti ile güvenlik durumunu sürekli olarak kontrol altında tutar.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107263" y="1223963"/>
            <a:ext cx="3695700" cy="5248275"/>
          </a:xfrm>
          <a:custGeom>
            <a:avLst/>
            <a:gdLst/>
            <a:ahLst/>
            <a:cxnLst/>
            <a:rect l="l" t="t" r="r" b="b"/>
            <a:pathLst>
              <a:path w="3695700" h="5248275">
                <a:moveTo>
                  <a:pt x="114308" y="0"/>
                </a:moveTo>
                <a:lnTo>
                  <a:pt x="3581392" y="0"/>
                </a:lnTo>
                <a:cubicBezTo>
                  <a:pt x="3644523" y="0"/>
                  <a:pt x="3695700" y="51177"/>
                  <a:pt x="3695700" y="114308"/>
                </a:cubicBezTo>
                <a:lnTo>
                  <a:pt x="3695700" y="5133967"/>
                </a:lnTo>
                <a:cubicBezTo>
                  <a:pt x="3695700" y="5197098"/>
                  <a:pt x="3644523" y="5248275"/>
                  <a:pt x="3581392" y="5248275"/>
                </a:cubicBezTo>
                <a:lnTo>
                  <a:pt x="114308" y="5248275"/>
                </a:lnTo>
                <a:cubicBezTo>
                  <a:pt x="51177" y="5248275"/>
                  <a:pt x="0" y="5197098"/>
                  <a:pt x="0" y="5133967"/>
                </a:cubicBezTo>
                <a:lnTo>
                  <a:pt x="0" y="114308"/>
                </a:lnTo>
                <a:cubicBezTo>
                  <a:pt x="0" y="51220"/>
                  <a:pt x="51220" y="0"/>
                  <a:pt x="114308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270000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8302526" y="1419225"/>
            <a:ext cx="3400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Çözüm Özellikleri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02526" y="1838325"/>
            <a:ext cx="3305175" cy="1047750"/>
          </a:xfrm>
          <a:custGeom>
            <a:avLst/>
            <a:gdLst/>
            <a:ahLst/>
            <a:cxnLst/>
            <a:rect l="l" t="t" r="r" b="b"/>
            <a:pathLst>
              <a:path w="3305175" h="1047750">
                <a:moveTo>
                  <a:pt x="76203" y="0"/>
                </a:moveTo>
                <a:lnTo>
                  <a:pt x="3228972" y="0"/>
                </a:lnTo>
                <a:cubicBezTo>
                  <a:pt x="3271030" y="0"/>
                  <a:pt x="3305175" y="34145"/>
                  <a:pt x="3305175" y="76203"/>
                </a:cubicBezTo>
                <a:lnTo>
                  <a:pt x="3305175" y="971547"/>
                </a:lnTo>
                <a:cubicBezTo>
                  <a:pt x="3305175" y="1013605"/>
                  <a:pt x="3271030" y="1047750"/>
                  <a:pt x="3228972" y="1047750"/>
                </a:cubicBezTo>
                <a:lnTo>
                  <a:pt x="76203" y="1047750"/>
                </a:lnTo>
                <a:cubicBezTo>
                  <a:pt x="34145" y="1047750"/>
                  <a:pt x="0" y="1013605"/>
                  <a:pt x="0" y="971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8478738" y="20193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5" name="Text 23"/>
          <p:cNvSpPr/>
          <p:nvPr/>
        </p:nvSpPr>
        <p:spPr>
          <a:xfrm>
            <a:off x="8783538" y="1990725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Entegrasyonu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454926" y="2295525"/>
            <a:ext cx="3067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 API'leri üzerinden gerçek zamanlı veri toplama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02526" y="2995613"/>
            <a:ext cx="3305175" cy="1047750"/>
          </a:xfrm>
          <a:custGeom>
            <a:avLst/>
            <a:gdLst/>
            <a:ahLst/>
            <a:cxnLst/>
            <a:rect l="l" t="t" r="r" b="b"/>
            <a:pathLst>
              <a:path w="3305175" h="1047750">
                <a:moveTo>
                  <a:pt x="76203" y="0"/>
                </a:moveTo>
                <a:lnTo>
                  <a:pt x="3228972" y="0"/>
                </a:lnTo>
                <a:cubicBezTo>
                  <a:pt x="3271030" y="0"/>
                  <a:pt x="3305175" y="34145"/>
                  <a:pt x="3305175" y="76203"/>
                </a:cubicBezTo>
                <a:lnTo>
                  <a:pt x="3305175" y="971547"/>
                </a:lnTo>
                <a:cubicBezTo>
                  <a:pt x="3305175" y="1013605"/>
                  <a:pt x="3271030" y="1047750"/>
                  <a:pt x="3228972" y="1047750"/>
                </a:cubicBezTo>
                <a:lnTo>
                  <a:pt x="76203" y="1047750"/>
                </a:lnTo>
                <a:cubicBezTo>
                  <a:pt x="34145" y="1047750"/>
                  <a:pt x="0" y="1013605"/>
                  <a:pt x="0" y="971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478738" y="317658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29" name="Text 27"/>
          <p:cNvSpPr/>
          <p:nvPr/>
        </p:nvSpPr>
        <p:spPr>
          <a:xfrm>
            <a:off x="8783538" y="3148013"/>
            <a:ext cx="152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Konfigürasyon Analizi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454926" y="3452813"/>
            <a:ext cx="3067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Yapılandırma dosyalarının derinlemesine incelenmesi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02526" y="4152900"/>
            <a:ext cx="3305175" cy="828675"/>
          </a:xfrm>
          <a:custGeom>
            <a:avLst/>
            <a:gdLst/>
            <a:ahLst/>
            <a:cxnLst/>
            <a:rect l="l" t="t" r="r" b="b"/>
            <a:pathLst>
              <a:path w="3305175" h="828675">
                <a:moveTo>
                  <a:pt x="76197" y="0"/>
                </a:moveTo>
                <a:lnTo>
                  <a:pt x="3228978" y="0"/>
                </a:lnTo>
                <a:cubicBezTo>
                  <a:pt x="3271061" y="0"/>
                  <a:pt x="3305175" y="34114"/>
                  <a:pt x="3305175" y="76197"/>
                </a:cubicBezTo>
                <a:lnTo>
                  <a:pt x="3305175" y="752478"/>
                </a:lnTo>
                <a:cubicBezTo>
                  <a:pt x="3305175" y="794561"/>
                  <a:pt x="3271061" y="828675"/>
                  <a:pt x="3228978" y="828675"/>
                </a:cubicBezTo>
                <a:lnTo>
                  <a:pt x="76197" y="828675"/>
                </a:lnTo>
                <a:cubicBezTo>
                  <a:pt x="34114" y="828675"/>
                  <a:pt x="0" y="794561"/>
                  <a:pt x="0" y="752478"/>
                </a:cubicBezTo>
                <a:lnTo>
                  <a:pt x="0" y="76197"/>
                </a:lnTo>
                <a:cubicBezTo>
                  <a:pt x="0" y="34114"/>
                  <a:pt x="34114" y="0"/>
                  <a:pt x="76197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8478738" y="43338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3" name="Text 31"/>
          <p:cNvSpPr/>
          <p:nvPr/>
        </p:nvSpPr>
        <p:spPr>
          <a:xfrm>
            <a:off x="8783538" y="4305300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Skorlama Sistemi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454926" y="4610100"/>
            <a:ext cx="306705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CVSS benzeri risk değerlendirme algoritması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02526" y="5093494"/>
            <a:ext cx="3305175" cy="828675"/>
          </a:xfrm>
          <a:custGeom>
            <a:avLst/>
            <a:gdLst/>
            <a:ahLst/>
            <a:cxnLst/>
            <a:rect l="l" t="t" r="r" b="b"/>
            <a:pathLst>
              <a:path w="3305175" h="828675">
                <a:moveTo>
                  <a:pt x="76197" y="0"/>
                </a:moveTo>
                <a:lnTo>
                  <a:pt x="3228978" y="0"/>
                </a:lnTo>
                <a:cubicBezTo>
                  <a:pt x="3271061" y="0"/>
                  <a:pt x="3305175" y="34114"/>
                  <a:pt x="3305175" y="76197"/>
                </a:cubicBezTo>
                <a:lnTo>
                  <a:pt x="3305175" y="752478"/>
                </a:lnTo>
                <a:cubicBezTo>
                  <a:pt x="3305175" y="794561"/>
                  <a:pt x="3271061" y="828675"/>
                  <a:pt x="3228978" y="828675"/>
                </a:cubicBezTo>
                <a:lnTo>
                  <a:pt x="76197" y="828675"/>
                </a:lnTo>
                <a:cubicBezTo>
                  <a:pt x="34114" y="828675"/>
                  <a:pt x="0" y="794561"/>
                  <a:pt x="0" y="752478"/>
                </a:cubicBezTo>
                <a:lnTo>
                  <a:pt x="0" y="76197"/>
                </a:lnTo>
                <a:cubicBezTo>
                  <a:pt x="0" y="34114"/>
                  <a:pt x="34114" y="0"/>
                  <a:pt x="76197" y="0"/>
                </a:cubicBezTo>
                <a:close/>
              </a:path>
            </a:pathLst>
          </a:custGeom>
          <a:solidFill>
            <a:srgbClr val="1A1D2D">
              <a:alpha val="6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8478738" y="5274469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7" name="Text 35"/>
          <p:cNvSpPr/>
          <p:nvPr/>
        </p:nvSpPr>
        <p:spPr>
          <a:xfrm>
            <a:off x="8783538" y="5245894"/>
            <a:ext cx="1114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Bildirim Sistemi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454926" y="5550694"/>
            <a:ext cx="306705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Kritik bulgular için anlık uyarı mekanizması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00F5D4"/>
              </a:gs>
              <a:gs pos="100000">
                <a:srgbClr val="3A86FF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33400" y="5905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28575"/>
                </a:moveTo>
                <a:cubicBezTo>
                  <a:pt x="85725" y="20672"/>
                  <a:pt x="92110" y="14288"/>
                  <a:pt x="100013" y="14288"/>
                </a:cubicBez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125016" y="71438"/>
                </a:lnTo>
                <a:lnTo>
                  <a:pt x="125016" y="100013"/>
                </a:lnTo>
                <a:lnTo>
                  <a:pt x="178594" y="100013"/>
                </a:lnTo>
                <a:cubicBezTo>
                  <a:pt x="196364" y="100013"/>
                  <a:pt x="210741" y="114389"/>
                  <a:pt x="210741" y="132159"/>
                </a:cubicBezTo>
                <a:lnTo>
                  <a:pt x="210741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185738" y="214313"/>
                </a:lnTo>
                <a:cubicBezTo>
                  <a:pt x="177835" y="214313"/>
                  <a:pt x="171450" y="207928"/>
                  <a:pt x="171450" y="200025"/>
                </a:cubicBezTo>
                <a:lnTo>
                  <a:pt x="171450" y="171450"/>
                </a:lnTo>
                <a:cubicBezTo>
                  <a:pt x="171450" y="163547"/>
                  <a:pt x="177835" y="157163"/>
                  <a:pt x="185738" y="157163"/>
                </a:cubicBezTo>
                <a:lnTo>
                  <a:pt x="189309" y="157163"/>
                </a:lnTo>
                <a:lnTo>
                  <a:pt x="189309" y="132159"/>
                </a:lnTo>
                <a:cubicBezTo>
                  <a:pt x="189309" y="126221"/>
                  <a:pt x="184532" y="121444"/>
                  <a:pt x="178594" y="121444"/>
                </a:cubicBezTo>
                <a:lnTo>
                  <a:pt x="125016" y="121444"/>
                </a:lnTo>
                <a:lnTo>
                  <a:pt x="125016" y="157163"/>
                </a:lnTo>
                <a:lnTo>
                  <a:pt x="128588" y="157163"/>
                </a:lnTo>
                <a:cubicBezTo>
                  <a:pt x="136490" y="157163"/>
                  <a:pt x="142875" y="163547"/>
                  <a:pt x="142875" y="171450"/>
                </a:cubicBezTo>
                <a:lnTo>
                  <a:pt x="142875" y="200025"/>
                </a:lnTo>
                <a:cubicBezTo>
                  <a:pt x="142875" y="207928"/>
                  <a:pt x="136490" y="214313"/>
                  <a:pt x="128588" y="214313"/>
                </a:cubicBezTo>
                <a:lnTo>
                  <a:pt x="100013" y="214313"/>
                </a:lnTo>
                <a:cubicBezTo>
                  <a:pt x="92110" y="214313"/>
                  <a:pt x="85725" y="207928"/>
                  <a:pt x="85725" y="200025"/>
                </a:cubicBezTo>
                <a:lnTo>
                  <a:pt x="85725" y="171450"/>
                </a:lnTo>
                <a:cubicBezTo>
                  <a:pt x="85725" y="163547"/>
                  <a:pt x="92110" y="157163"/>
                  <a:pt x="100013" y="157163"/>
                </a:cubicBezTo>
                <a:lnTo>
                  <a:pt x="103584" y="157163"/>
                </a:lnTo>
                <a:lnTo>
                  <a:pt x="103584" y="121444"/>
                </a:lnTo>
                <a:lnTo>
                  <a:pt x="50006" y="121444"/>
                </a:lnTo>
                <a:cubicBezTo>
                  <a:pt x="44068" y="121444"/>
                  <a:pt x="39291" y="126221"/>
                  <a:pt x="39291" y="132159"/>
                </a:cubicBezTo>
                <a:lnTo>
                  <a:pt x="39291" y="157163"/>
                </a:lnTo>
                <a:lnTo>
                  <a:pt x="42863" y="157163"/>
                </a:lnTo>
                <a:cubicBezTo>
                  <a:pt x="50765" y="157163"/>
                  <a:pt x="57150" y="163547"/>
                  <a:pt x="57150" y="171450"/>
                </a:cubicBezTo>
                <a:lnTo>
                  <a:pt x="57150" y="200025"/>
                </a:lnTo>
                <a:cubicBezTo>
                  <a:pt x="57150" y="207928"/>
                  <a:pt x="50765" y="214313"/>
                  <a:pt x="42863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71450"/>
                </a:lnTo>
                <a:cubicBezTo>
                  <a:pt x="0" y="163547"/>
                  <a:pt x="6385" y="157163"/>
                  <a:pt x="14288" y="157163"/>
                </a:cubicBezTo>
                <a:lnTo>
                  <a:pt x="17859" y="157163"/>
                </a:lnTo>
                <a:lnTo>
                  <a:pt x="17859" y="132159"/>
                </a:lnTo>
                <a:cubicBezTo>
                  <a:pt x="17859" y="114389"/>
                  <a:pt x="32236" y="100013"/>
                  <a:pt x="50006" y="100013"/>
                </a:cubicBezTo>
                <a:lnTo>
                  <a:pt x="103584" y="100013"/>
                </a:lnTo>
                <a:lnTo>
                  <a:pt x="103584" y="71438"/>
                </a:lnTo>
                <a:lnTo>
                  <a:pt x="100013" y="71438"/>
                </a:lnTo>
                <a:cubicBezTo>
                  <a:pt x="92110" y="71438"/>
                  <a:pt x="85725" y="65053"/>
                  <a:pt x="85725" y="57150"/>
                </a:cubicBezTo>
                <a:lnTo>
                  <a:pt x="85725" y="28575"/>
                </a:ln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290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Sistem Mimarisi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571500"/>
            <a:ext cx="30670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Teknik Mimari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5763" y="1185863"/>
            <a:ext cx="5629275" cy="4076700"/>
          </a:xfrm>
          <a:custGeom>
            <a:avLst/>
            <a:gdLst/>
            <a:ahLst/>
            <a:cxnLst/>
            <a:rect l="l" t="t" r="r" b="b"/>
            <a:pathLst>
              <a:path w="5629275" h="4076700">
                <a:moveTo>
                  <a:pt x="114311" y="0"/>
                </a:moveTo>
                <a:lnTo>
                  <a:pt x="5514964" y="0"/>
                </a:lnTo>
                <a:cubicBezTo>
                  <a:pt x="5578096" y="0"/>
                  <a:pt x="5629275" y="51179"/>
                  <a:pt x="5629275" y="114311"/>
                </a:cubicBezTo>
                <a:lnTo>
                  <a:pt x="5629275" y="3962389"/>
                </a:lnTo>
                <a:cubicBezTo>
                  <a:pt x="5629275" y="4025521"/>
                  <a:pt x="5578096" y="4076700"/>
                  <a:pt x="5514964" y="4076700"/>
                </a:cubicBezTo>
                <a:lnTo>
                  <a:pt x="114311" y="4076700"/>
                </a:lnTo>
                <a:cubicBezTo>
                  <a:pt x="51179" y="4076700"/>
                  <a:pt x="0" y="4025521"/>
                  <a:pt x="0" y="3962389"/>
                </a:cubicBezTo>
                <a:lnTo>
                  <a:pt x="0" y="114311"/>
                </a:lnTo>
                <a:cubicBezTo>
                  <a:pt x="0" y="51179"/>
                  <a:pt x="51179" y="0"/>
                  <a:pt x="114311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270000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2925" y="1343025"/>
            <a:ext cx="5410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Mimari Bileşenler</a:t>
            </a:r>
            <a:endParaRPr lang="en-US" sz="1600" dirty="0"/>
          </a:p>
        </p:txBody>
      </p:sp>
      <p:pic>
        <p:nvPicPr>
          <p:cNvPr id="8" name="Image 0" descr="https://kimi-img.moonshot.cn/pub/slides/26-01-20-04:08:20-d5n8ud7hq49vqm4cvct0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42925" y="1724025"/>
            <a:ext cx="5314950" cy="3238500"/>
          </a:xfrm>
          <a:prstGeom prst="roundRect">
            <a:avLst>
              <a:gd name="adj" fmla="val 0"/>
            </a:avLst>
          </a:prstGeom>
        </p:spPr>
      </p:pic>
      <p:sp>
        <p:nvSpPr>
          <p:cNvPr id="9" name="Shape 6"/>
          <p:cNvSpPr/>
          <p:nvPr/>
        </p:nvSpPr>
        <p:spPr>
          <a:xfrm>
            <a:off x="385763" y="5419725"/>
            <a:ext cx="2733675" cy="1057275"/>
          </a:xfrm>
          <a:custGeom>
            <a:avLst/>
            <a:gdLst/>
            <a:ahLst/>
            <a:cxnLst/>
            <a:rect l="l" t="t" r="r" b="b"/>
            <a:pathLst>
              <a:path w="2733675" h="1057275">
                <a:moveTo>
                  <a:pt x="114302" y="0"/>
                </a:moveTo>
                <a:lnTo>
                  <a:pt x="2619373" y="0"/>
                </a:lnTo>
                <a:cubicBezTo>
                  <a:pt x="2682500" y="0"/>
                  <a:pt x="2733675" y="51175"/>
                  <a:pt x="2733675" y="114302"/>
                </a:cubicBezTo>
                <a:lnTo>
                  <a:pt x="2733675" y="942973"/>
                </a:lnTo>
                <a:cubicBezTo>
                  <a:pt x="2733675" y="1006100"/>
                  <a:pt x="2682500" y="1057275"/>
                  <a:pt x="26193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 w="12700">
            <a:solidFill>
              <a:srgbClr val="3A86FF">
                <a:alpha val="3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2925" y="5595938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3812" y="35719"/>
                </a:moveTo>
                <a:cubicBezTo>
                  <a:pt x="23812" y="22585"/>
                  <a:pt x="34491" y="11906"/>
                  <a:pt x="47625" y="11906"/>
                </a:cubicBezTo>
                <a:lnTo>
                  <a:pt x="190500" y="11906"/>
                </a:lnTo>
                <a:cubicBezTo>
                  <a:pt x="203634" y="11906"/>
                  <a:pt x="214313" y="22585"/>
                  <a:pt x="214313" y="35719"/>
                </a:cubicBezTo>
                <a:lnTo>
                  <a:pt x="214313" y="125016"/>
                </a:lnTo>
                <a:lnTo>
                  <a:pt x="190500" y="125016"/>
                </a:lnTo>
                <a:lnTo>
                  <a:pt x="190500" y="35719"/>
                </a:lnTo>
                <a:lnTo>
                  <a:pt x="47625" y="35719"/>
                </a:lnTo>
                <a:lnTo>
                  <a:pt x="47625" y="125016"/>
                </a:lnTo>
                <a:lnTo>
                  <a:pt x="23812" y="125016"/>
                </a:lnTo>
                <a:lnTo>
                  <a:pt x="23812" y="35719"/>
                </a:lnTo>
                <a:close/>
                <a:moveTo>
                  <a:pt x="0" y="150019"/>
                </a:moveTo>
                <a:cubicBezTo>
                  <a:pt x="0" y="146075"/>
                  <a:pt x="3200" y="142875"/>
                  <a:pt x="7144" y="142875"/>
                </a:cubicBezTo>
                <a:lnTo>
                  <a:pt x="230981" y="142875"/>
                </a:lnTo>
                <a:cubicBezTo>
                  <a:pt x="234925" y="142875"/>
                  <a:pt x="238125" y="146075"/>
                  <a:pt x="238125" y="150019"/>
                </a:cubicBezTo>
                <a:cubicBezTo>
                  <a:pt x="238125" y="165795"/>
                  <a:pt x="225326" y="178594"/>
                  <a:pt x="209550" y="178594"/>
                </a:cubicBezTo>
                <a:lnTo>
                  <a:pt x="28575" y="178594"/>
                </a:lnTo>
                <a:cubicBezTo>
                  <a:pt x="12799" y="178594"/>
                  <a:pt x="0" y="165795"/>
                  <a:pt x="0" y="150019"/>
                </a:cubicBezTo>
                <a:close/>
                <a:moveTo>
                  <a:pt x="104552" y="77763"/>
                </a:moveTo>
                <a:lnTo>
                  <a:pt x="93018" y="89297"/>
                </a:lnTo>
                <a:lnTo>
                  <a:pt x="104552" y="100831"/>
                </a:lnTo>
                <a:cubicBezTo>
                  <a:pt x="108049" y="104329"/>
                  <a:pt x="108049" y="109984"/>
                  <a:pt x="104552" y="113444"/>
                </a:cubicBezTo>
                <a:cubicBezTo>
                  <a:pt x="101054" y="116904"/>
                  <a:pt x="95399" y="116942"/>
                  <a:pt x="91939" y="113444"/>
                </a:cubicBezTo>
                <a:lnTo>
                  <a:pt x="74079" y="95585"/>
                </a:lnTo>
                <a:cubicBezTo>
                  <a:pt x="70582" y="92087"/>
                  <a:pt x="70582" y="86432"/>
                  <a:pt x="74079" y="82972"/>
                </a:cubicBezTo>
                <a:lnTo>
                  <a:pt x="91939" y="65112"/>
                </a:lnTo>
                <a:cubicBezTo>
                  <a:pt x="95436" y="61615"/>
                  <a:pt x="101092" y="61615"/>
                  <a:pt x="104552" y="65112"/>
                </a:cubicBezTo>
                <a:cubicBezTo>
                  <a:pt x="108012" y="68610"/>
                  <a:pt x="108049" y="74265"/>
                  <a:pt x="104552" y="77725"/>
                </a:cubicBezTo>
                <a:close/>
                <a:moveTo>
                  <a:pt x="146224" y="65112"/>
                </a:moveTo>
                <a:lnTo>
                  <a:pt x="164083" y="82972"/>
                </a:lnTo>
                <a:cubicBezTo>
                  <a:pt x="167580" y="86469"/>
                  <a:pt x="167580" y="92125"/>
                  <a:pt x="164083" y="95585"/>
                </a:cubicBezTo>
                <a:lnTo>
                  <a:pt x="146224" y="113444"/>
                </a:lnTo>
                <a:cubicBezTo>
                  <a:pt x="142726" y="116942"/>
                  <a:pt x="137071" y="116942"/>
                  <a:pt x="133610" y="113444"/>
                </a:cubicBezTo>
                <a:cubicBezTo>
                  <a:pt x="130150" y="109947"/>
                  <a:pt x="130113" y="104291"/>
                  <a:pt x="133610" y="100831"/>
                </a:cubicBezTo>
                <a:lnTo>
                  <a:pt x="145145" y="89297"/>
                </a:lnTo>
                <a:lnTo>
                  <a:pt x="133610" y="77763"/>
                </a:lnTo>
                <a:cubicBezTo>
                  <a:pt x="130113" y="74265"/>
                  <a:pt x="130113" y="68610"/>
                  <a:pt x="133610" y="65150"/>
                </a:cubicBezTo>
                <a:cubicBezTo>
                  <a:pt x="137108" y="61689"/>
                  <a:pt x="142763" y="61652"/>
                  <a:pt x="146224" y="6515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1" name="Text 8"/>
          <p:cNvSpPr/>
          <p:nvPr/>
        </p:nvSpPr>
        <p:spPr>
          <a:xfrm>
            <a:off x="895350" y="5576888"/>
            <a:ext cx="876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Local Analiz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42925" y="5881688"/>
            <a:ext cx="24860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Yapılandırma dosyalarının ve sistem ayarlarının incelenmesi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281363" y="5419725"/>
            <a:ext cx="2733675" cy="1057275"/>
          </a:xfrm>
          <a:custGeom>
            <a:avLst/>
            <a:gdLst/>
            <a:ahLst/>
            <a:cxnLst/>
            <a:rect l="l" t="t" r="r" b="b"/>
            <a:pathLst>
              <a:path w="2733675" h="1057275">
                <a:moveTo>
                  <a:pt x="114302" y="0"/>
                </a:moveTo>
                <a:lnTo>
                  <a:pt x="2619373" y="0"/>
                </a:lnTo>
                <a:cubicBezTo>
                  <a:pt x="2682500" y="0"/>
                  <a:pt x="2733675" y="51175"/>
                  <a:pt x="2733675" y="114302"/>
                </a:cubicBezTo>
                <a:lnTo>
                  <a:pt x="2733675" y="942973"/>
                </a:lnTo>
                <a:cubicBezTo>
                  <a:pt x="2733675" y="1006100"/>
                  <a:pt x="2682500" y="1057275"/>
                  <a:pt x="26193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01F5D4">
              <a:alpha val="10196"/>
            </a:srgbClr>
          </a:solidFill>
          <a:ln w="12700">
            <a:solidFill>
              <a:srgbClr val="01F5D4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3450431" y="559593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0" y="125016"/>
                </a:moveTo>
                <a:cubicBezTo>
                  <a:pt x="0" y="154595"/>
                  <a:pt x="23999" y="178594"/>
                  <a:pt x="53578" y="178594"/>
                </a:cubicBezTo>
                <a:lnTo>
                  <a:pt x="166688" y="178594"/>
                </a:lnTo>
                <a:cubicBezTo>
                  <a:pt x="192993" y="178594"/>
                  <a:pt x="214313" y="157274"/>
                  <a:pt x="214313" y="130969"/>
                </a:cubicBezTo>
                <a:cubicBezTo>
                  <a:pt x="214313" y="111770"/>
                  <a:pt x="202964" y="95213"/>
                  <a:pt x="186593" y="87697"/>
                </a:cubicBezTo>
                <a:cubicBezTo>
                  <a:pt x="189086" y="82823"/>
                  <a:pt x="190500" y="77279"/>
                  <a:pt x="190500" y="71438"/>
                </a:cubicBezTo>
                <a:cubicBezTo>
                  <a:pt x="190500" y="51718"/>
                  <a:pt x="174501" y="35719"/>
                  <a:pt x="154781" y="35719"/>
                </a:cubicBezTo>
                <a:cubicBezTo>
                  <a:pt x="148196" y="35719"/>
                  <a:pt x="142056" y="37505"/>
                  <a:pt x="136773" y="40593"/>
                </a:cubicBezTo>
                <a:cubicBezTo>
                  <a:pt x="127806" y="23552"/>
                  <a:pt x="109910" y="11906"/>
                  <a:pt x="89297" y="11906"/>
                </a:cubicBezTo>
                <a:cubicBezTo>
                  <a:pt x="59717" y="11906"/>
                  <a:pt x="35719" y="35905"/>
                  <a:pt x="35719" y="65484"/>
                </a:cubicBezTo>
                <a:cubicBezTo>
                  <a:pt x="35719" y="68461"/>
                  <a:pt x="35979" y="71400"/>
                  <a:pt x="36426" y="74228"/>
                </a:cubicBezTo>
                <a:cubicBezTo>
                  <a:pt x="15255" y="81372"/>
                  <a:pt x="0" y="101426"/>
                  <a:pt x="0" y="125016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15" name="Text 12"/>
          <p:cNvSpPr/>
          <p:nvPr/>
        </p:nvSpPr>
        <p:spPr>
          <a:xfrm>
            <a:off x="3790950" y="5576888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Entegrasyonu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438525" y="5881688"/>
            <a:ext cx="24860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 API'leri üzerinden gerçek zamanlı veri toplama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176963" y="1185863"/>
            <a:ext cx="5629275" cy="1019175"/>
          </a:xfrm>
          <a:custGeom>
            <a:avLst/>
            <a:gdLst/>
            <a:ahLst/>
            <a:cxnLst/>
            <a:rect l="l" t="t" r="r" b="b"/>
            <a:pathLst>
              <a:path w="5629275" h="1019175">
                <a:moveTo>
                  <a:pt x="114300" y="0"/>
                </a:moveTo>
                <a:lnTo>
                  <a:pt x="5514975" y="0"/>
                </a:lnTo>
                <a:cubicBezTo>
                  <a:pt x="5578101" y="0"/>
                  <a:pt x="5629275" y="51174"/>
                  <a:pt x="5629275" y="114300"/>
                </a:cubicBezTo>
                <a:lnTo>
                  <a:pt x="5629275" y="904875"/>
                </a:lnTo>
                <a:cubicBezTo>
                  <a:pt x="5629275" y="968001"/>
                  <a:pt x="5578101" y="1019175"/>
                  <a:pt x="5514975" y="1019175"/>
                </a:cubicBezTo>
                <a:lnTo>
                  <a:pt x="114300" y="1019175"/>
                </a:lnTo>
                <a:cubicBezTo>
                  <a:pt x="51174" y="1019175"/>
                  <a:pt x="0" y="968001"/>
                  <a:pt x="0" y="9048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 w="12700">
            <a:solidFill>
              <a:srgbClr val="3A86FF">
                <a:alpha val="30196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6334125" y="13430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6463754" y="1438275"/>
            <a:ext cx="29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905625" y="1343025"/>
            <a:ext cx="4819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Konfigürasyon İnceleme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905625" y="1609725"/>
            <a:ext cx="48101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cloudflared config.yml dosyası analiz edilir, ingress kuralları ve güvenlik parametreleri kontrol edilir.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176963" y="2362200"/>
            <a:ext cx="5629275" cy="800100"/>
          </a:xfrm>
          <a:custGeom>
            <a:avLst/>
            <a:gdLst/>
            <a:ahLst/>
            <a:cxnLst/>
            <a:rect l="l" t="t" r="r" b="b"/>
            <a:pathLst>
              <a:path w="5629275" h="800100">
                <a:moveTo>
                  <a:pt x="114302" y="0"/>
                </a:moveTo>
                <a:lnTo>
                  <a:pt x="5514973" y="0"/>
                </a:lnTo>
                <a:cubicBezTo>
                  <a:pt x="5578058" y="0"/>
                  <a:pt x="5629275" y="51217"/>
                  <a:pt x="5629275" y="114302"/>
                </a:cubicBezTo>
                <a:lnTo>
                  <a:pt x="5629275" y="685798"/>
                </a:lnTo>
                <a:cubicBezTo>
                  <a:pt x="5629275" y="748883"/>
                  <a:pt x="5578058" y="800100"/>
                  <a:pt x="5514973" y="800100"/>
                </a:cubicBezTo>
                <a:lnTo>
                  <a:pt x="114302" y="800100"/>
                </a:lnTo>
                <a:cubicBezTo>
                  <a:pt x="51217" y="800100"/>
                  <a:pt x="0" y="748883"/>
                  <a:pt x="0" y="6857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1F5D4">
              <a:alpha val="10196"/>
            </a:srgbClr>
          </a:solidFill>
          <a:ln w="12700">
            <a:solidFill>
              <a:srgbClr val="01F5D4">
                <a:alpha val="30196"/>
              </a:srgbClr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6334125" y="251936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1F5D4">
              <a:alpha val="30196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6446490" y="2614613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86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6905625" y="2519363"/>
            <a:ext cx="4819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Veri Toplama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905625" y="2786063"/>
            <a:ext cx="4810125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Cloudflare API'si üzerinden tunnel listesi, DNS kayıtları ve Access politikaları alınır.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6176963" y="3321844"/>
            <a:ext cx="5629275" cy="800100"/>
          </a:xfrm>
          <a:custGeom>
            <a:avLst/>
            <a:gdLst/>
            <a:ahLst/>
            <a:cxnLst/>
            <a:rect l="l" t="t" r="r" b="b"/>
            <a:pathLst>
              <a:path w="5629275" h="800100">
                <a:moveTo>
                  <a:pt x="114302" y="0"/>
                </a:moveTo>
                <a:lnTo>
                  <a:pt x="5514973" y="0"/>
                </a:lnTo>
                <a:cubicBezTo>
                  <a:pt x="5578058" y="0"/>
                  <a:pt x="5629275" y="51217"/>
                  <a:pt x="5629275" y="114302"/>
                </a:cubicBezTo>
                <a:lnTo>
                  <a:pt x="5629275" y="685798"/>
                </a:lnTo>
                <a:cubicBezTo>
                  <a:pt x="5629275" y="748883"/>
                  <a:pt x="5578058" y="800100"/>
                  <a:pt x="5514973" y="800100"/>
                </a:cubicBezTo>
                <a:lnTo>
                  <a:pt x="114302" y="800100"/>
                </a:lnTo>
                <a:cubicBezTo>
                  <a:pt x="51217" y="800100"/>
                  <a:pt x="0" y="748883"/>
                  <a:pt x="0" y="6857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D99AE">
              <a:alpha val="10196"/>
            </a:srgbClr>
          </a:solidFill>
          <a:ln w="12700">
            <a:solidFill>
              <a:srgbClr val="8D99AE">
                <a:alpha val="30196"/>
              </a:srgbClr>
            </a:solidFill>
            <a:prstDash val="solid"/>
          </a:ln>
        </p:spPr>
      </p:sp>
      <p:sp>
        <p:nvSpPr>
          <p:cNvPr id="28" name="Shape 25"/>
          <p:cNvSpPr/>
          <p:nvPr/>
        </p:nvSpPr>
        <p:spPr>
          <a:xfrm>
            <a:off x="6334125" y="347900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6445746" y="3574256"/>
            <a:ext cx="333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905625" y="3479006"/>
            <a:ext cx="4819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Risk Analizi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6905625" y="3745706"/>
            <a:ext cx="4810125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Toplanan veriler güvenlik kurallarına göre analiz edilir, risk skorları hesaplanır.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6176963" y="4281488"/>
            <a:ext cx="5629275" cy="1019175"/>
          </a:xfrm>
          <a:custGeom>
            <a:avLst/>
            <a:gdLst/>
            <a:ahLst/>
            <a:cxnLst/>
            <a:rect l="l" t="t" r="r" b="b"/>
            <a:pathLst>
              <a:path w="5629275" h="1019175">
                <a:moveTo>
                  <a:pt x="114300" y="0"/>
                </a:moveTo>
                <a:lnTo>
                  <a:pt x="5514975" y="0"/>
                </a:lnTo>
                <a:cubicBezTo>
                  <a:pt x="5578101" y="0"/>
                  <a:pt x="5629275" y="51174"/>
                  <a:pt x="5629275" y="114300"/>
                </a:cubicBezTo>
                <a:lnTo>
                  <a:pt x="5629275" y="904875"/>
                </a:lnTo>
                <a:cubicBezTo>
                  <a:pt x="5629275" y="968001"/>
                  <a:pt x="5578101" y="1019175"/>
                  <a:pt x="5514975" y="1019175"/>
                </a:cubicBezTo>
                <a:lnTo>
                  <a:pt x="114300" y="1019175"/>
                </a:lnTo>
                <a:cubicBezTo>
                  <a:pt x="51174" y="1019175"/>
                  <a:pt x="0" y="968001"/>
                  <a:pt x="0" y="9048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33" name="Shape 30"/>
          <p:cNvSpPr/>
          <p:nvPr/>
        </p:nvSpPr>
        <p:spPr>
          <a:xfrm>
            <a:off x="6334125" y="4438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A86FF">
              <a:alpha val="40000"/>
            </a:srgbClr>
          </a:solidFill>
          <a:ln/>
        </p:spPr>
      </p:sp>
      <p:sp>
        <p:nvSpPr>
          <p:cNvPr id="34" name="Text 31"/>
          <p:cNvSpPr/>
          <p:nvPr/>
        </p:nvSpPr>
        <p:spPr>
          <a:xfrm>
            <a:off x="6445746" y="4533900"/>
            <a:ext cx="333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6905625" y="4438650"/>
            <a:ext cx="4819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Rapor Üretim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905625" y="4705350"/>
            <a:ext cx="48101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ve HTML formatlarında detaylı raporlar oluşturulur. CI/CD entegrasyonu sağlanır.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/>
              </a:gs>
              <a:gs pos="100000">
                <a:srgbClr val="00F5D4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533400" y="5905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9740" y="16207"/>
                </a:moveTo>
                <a:cubicBezTo>
                  <a:pt x="64606" y="19601"/>
                  <a:pt x="65767" y="26298"/>
                  <a:pt x="62374" y="31120"/>
                </a:cubicBezTo>
                <a:lnTo>
                  <a:pt x="37371" y="66839"/>
                </a:lnTo>
                <a:cubicBezTo>
                  <a:pt x="35540" y="69428"/>
                  <a:pt x="32683" y="71080"/>
                  <a:pt x="29513" y="71348"/>
                </a:cubicBezTo>
                <a:cubicBezTo>
                  <a:pt x="26343" y="71616"/>
                  <a:pt x="23217" y="70545"/>
                  <a:pt x="20985" y="68312"/>
                </a:cubicBezTo>
                <a:lnTo>
                  <a:pt x="3125" y="50453"/>
                </a:lnTo>
                <a:cubicBezTo>
                  <a:pt x="-1027" y="46256"/>
                  <a:pt x="-1027" y="39469"/>
                  <a:pt x="3125" y="35272"/>
                </a:cubicBezTo>
                <a:cubicBezTo>
                  <a:pt x="7278" y="31075"/>
                  <a:pt x="14109" y="31120"/>
                  <a:pt x="18306" y="35272"/>
                </a:cubicBezTo>
                <a:lnTo>
                  <a:pt x="27146" y="44113"/>
                </a:lnTo>
                <a:lnTo>
                  <a:pt x="44827" y="18842"/>
                </a:lnTo>
                <a:cubicBezTo>
                  <a:pt x="48220" y="13975"/>
                  <a:pt x="54918" y="12814"/>
                  <a:pt x="59740" y="16207"/>
                </a:cubicBezTo>
                <a:close/>
                <a:moveTo>
                  <a:pt x="59740" y="87645"/>
                </a:moveTo>
                <a:cubicBezTo>
                  <a:pt x="64606" y="91038"/>
                  <a:pt x="65767" y="97735"/>
                  <a:pt x="62374" y="102557"/>
                </a:cubicBezTo>
                <a:lnTo>
                  <a:pt x="37371" y="138276"/>
                </a:lnTo>
                <a:cubicBezTo>
                  <a:pt x="35540" y="140866"/>
                  <a:pt x="32683" y="142518"/>
                  <a:pt x="29513" y="142786"/>
                </a:cubicBezTo>
                <a:cubicBezTo>
                  <a:pt x="26343" y="143054"/>
                  <a:pt x="23217" y="141982"/>
                  <a:pt x="20985" y="139750"/>
                </a:cubicBezTo>
                <a:lnTo>
                  <a:pt x="3125" y="121890"/>
                </a:lnTo>
                <a:cubicBezTo>
                  <a:pt x="-1072" y="117693"/>
                  <a:pt x="-1072" y="110907"/>
                  <a:pt x="3125" y="106754"/>
                </a:cubicBezTo>
                <a:cubicBezTo>
                  <a:pt x="7322" y="102602"/>
                  <a:pt x="14109" y="102557"/>
                  <a:pt x="18261" y="106754"/>
                </a:cubicBezTo>
                <a:lnTo>
                  <a:pt x="27102" y="115595"/>
                </a:lnTo>
                <a:lnTo>
                  <a:pt x="44782" y="90324"/>
                </a:lnTo>
                <a:cubicBezTo>
                  <a:pt x="48176" y="85457"/>
                  <a:pt x="54873" y="84296"/>
                  <a:pt x="59695" y="87690"/>
                </a:cubicBezTo>
                <a:close/>
                <a:moveTo>
                  <a:pt x="100013" y="42863"/>
                </a:moveTo>
                <a:cubicBezTo>
                  <a:pt x="100013" y="34960"/>
                  <a:pt x="106397" y="28575"/>
                  <a:pt x="114300" y="28575"/>
                </a:cubicBezTo>
                <a:lnTo>
                  <a:pt x="214313" y="28575"/>
                </a:lnTo>
                <a:cubicBezTo>
                  <a:pt x="222215" y="28575"/>
                  <a:pt x="228600" y="34960"/>
                  <a:pt x="228600" y="42863"/>
                </a:cubicBezTo>
                <a:cubicBezTo>
                  <a:pt x="228600" y="50765"/>
                  <a:pt x="222215" y="57150"/>
                  <a:pt x="214313" y="57150"/>
                </a:cubicBezTo>
                <a:lnTo>
                  <a:pt x="114300" y="57150"/>
                </a:lnTo>
                <a:cubicBezTo>
                  <a:pt x="106397" y="57150"/>
                  <a:pt x="100013" y="50765"/>
                  <a:pt x="100013" y="42863"/>
                </a:cubicBezTo>
                <a:close/>
                <a:moveTo>
                  <a:pt x="100013" y="114300"/>
                </a:moveTo>
                <a:cubicBezTo>
                  <a:pt x="100013" y="106397"/>
                  <a:pt x="106397" y="100013"/>
                  <a:pt x="114300" y="100013"/>
                </a:cubicBezTo>
                <a:lnTo>
                  <a:pt x="214313" y="100013"/>
                </a:lnTo>
                <a:cubicBezTo>
                  <a:pt x="222215" y="100013"/>
                  <a:pt x="228600" y="106397"/>
                  <a:pt x="228600" y="114300"/>
                </a:cubicBezTo>
                <a:cubicBezTo>
                  <a:pt x="228600" y="122203"/>
                  <a:pt x="222215" y="128588"/>
                  <a:pt x="214313" y="128588"/>
                </a:cubicBezTo>
                <a:lnTo>
                  <a:pt x="114300" y="128588"/>
                </a:lnTo>
                <a:cubicBezTo>
                  <a:pt x="106397" y="128588"/>
                  <a:pt x="100013" y="122203"/>
                  <a:pt x="100013" y="114300"/>
                </a:cubicBezTo>
                <a:close/>
                <a:moveTo>
                  <a:pt x="71438" y="185738"/>
                </a:moveTo>
                <a:cubicBezTo>
                  <a:pt x="71438" y="177835"/>
                  <a:pt x="77822" y="171450"/>
                  <a:pt x="85725" y="171450"/>
                </a:cubicBez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85725" y="200025"/>
                </a:lnTo>
                <a:cubicBezTo>
                  <a:pt x="77822" y="200025"/>
                  <a:pt x="71438" y="193640"/>
                  <a:pt x="71438" y="185738"/>
                </a:cubicBezTo>
                <a:close/>
                <a:moveTo>
                  <a:pt x="28575" y="167878"/>
                </a:moveTo>
                <a:cubicBezTo>
                  <a:pt x="38432" y="167878"/>
                  <a:pt x="46434" y="175881"/>
                  <a:pt x="46434" y="185738"/>
                </a:cubicBezTo>
                <a:cubicBezTo>
                  <a:pt x="46434" y="195594"/>
                  <a:pt x="38432" y="203597"/>
                  <a:pt x="28575" y="203597"/>
                </a:cubicBezTo>
                <a:cubicBezTo>
                  <a:pt x="18718" y="203597"/>
                  <a:pt x="10716" y="195594"/>
                  <a:pt x="10716" y="185738"/>
                </a:cubicBezTo>
                <a:cubicBezTo>
                  <a:pt x="10716" y="175881"/>
                  <a:pt x="18718" y="167878"/>
                  <a:pt x="28575" y="167878"/>
                </a:cubicBez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3943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105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Güvenlik Kontrol Noktaları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571500"/>
            <a:ext cx="41052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Denetim Kontrolleri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181100"/>
            <a:ext cx="5619750" cy="1524000"/>
          </a:xfrm>
          <a:custGeom>
            <a:avLst/>
            <a:gdLst/>
            <a:ahLst/>
            <a:cxnLst/>
            <a:rect l="l" t="t" r="r" b="b"/>
            <a:pathLst>
              <a:path w="5619750" h="1524000">
                <a:moveTo>
                  <a:pt x="38100" y="0"/>
                </a:moveTo>
                <a:lnTo>
                  <a:pt x="5505450" y="0"/>
                </a:lnTo>
                <a:cubicBezTo>
                  <a:pt x="5568534" y="0"/>
                  <a:pt x="5619750" y="51216"/>
                  <a:pt x="5619750" y="114300"/>
                </a:cubicBezTo>
                <a:lnTo>
                  <a:pt x="5619750" y="1409700"/>
                </a:lnTo>
                <a:cubicBezTo>
                  <a:pt x="5619750" y="1472784"/>
                  <a:pt x="5568534" y="1524000"/>
                  <a:pt x="55054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00050" y="11811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8" name="Shape 6"/>
          <p:cNvSpPr/>
          <p:nvPr/>
        </p:nvSpPr>
        <p:spPr>
          <a:xfrm>
            <a:off x="571500" y="1333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04850" y="14668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90500" y="35719"/>
                </a:moveTo>
                <a:cubicBezTo>
                  <a:pt x="190500" y="54397"/>
                  <a:pt x="168511" y="82265"/>
                  <a:pt x="159023" y="93390"/>
                </a:cubicBezTo>
                <a:cubicBezTo>
                  <a:pt x="157609" y="95027"/>
                  <a:pt x="155525" y="95659"/>
                  <a:pt x="153628" y="95250"/>
                </a:cubicBezTo>
                <a:lnTo>
                  <a:pt x="119063" y="95250"/>
                </a:lnTo>
                <a:cubicBezTo>
                  <a:pt x="112477" y="95250"/>
                  <a:pt x="107156" y="100571"/>
                  <a:pt x="107156" y="107156"/>
                </a:cubicBezTo>
                <a:cubicBezTo>
                  <a:pt x="107156" y="113742"/>
                  <a:pt x="112477" y="119063"/>
                  <a:pt x="119063" y="119063"/>
                </a:cubicBezTo>
                <a:lnTo>
                  <a:pt x="154781" y="119063"/>
                </a:lnTo>
                <a:cubicBezTo>
                  <a:pt x="174501" y="119063"/>
                  <a:pt x="190500" y="135062"/>
                  <a:pt x="190500" y="154781"/>
                </a:cubicBezTo>
                <a:cubicBezTo>
                  <a:pt x="190500" y="174501"/>
                  <a:pt x="174501" y="190500"/>
                  <a:pt x="154781" y="190500"/>
                </a:cubicBezTo>
                <a:lnTo>
                  <a:pt x="51941" y="190500"/>
                </a:lnTo>
                <a:cubicBezTo>
                  <a:pt x="55178" y="186817"/>
                  <a:pt x="59122" y="182091"/>
                  <a:pt x="63103" y="176808"/>
                </a:cubicBezTo>
                <a:cubicBezTo>
                  <a:pt x="65447" y="173682"/>
                  <a:pt x="67866" y="170259"/>
                  <a:pt x="70172" y="166688"/>
                </a:cubicBezTo>
                <a:lnTo>
                  <a:pt x="154781" y="166688"/>
                </a:lnTo>
                <a:cubicBezTo>
                  <a:pt x="161367" y="166688"/>
                  <a:pt x="166688" y="161367"/>
                  <a:pt x="166688" y="154781"/>
                </a:cubicBezTo>
                <a:cubicBezTo>
                  <a:pt x="166688" y="148196"/>
                  <a:pt x="161367" y="142875"/>
                  <a:pt x="154781" y="142875"/>
                </a:cubicBezTo>
                <a:lnTo>
                  <a:pt x="119063" y="142875"/>
                </a:lnTo>
                <a:cubicBezTo>
                  <a:pt x="99343" y="142875"/>
                  <a:pt x="83344" y="126876"/>
                  <a:pt x="83344" y="107156"/>
                </a:cubicBezTo>
                <a:cubicBezTo>
                  <a:pt x="83344" y="87437"/>
                  <a:pt x="99343" y="71438"/>
                  <a:pt x="119063" y="71438"/>
                </a:cubicBezTo>
                <a:lnTo>
                  <a:pt x="133871" y="71438"/>
                </a:lnTo>
                <a:cubicBezTo>
                  <a:pt x="126057" y="59717"/>
                  <a:pt x="119063" y="46248"/>
                  <a:pt x="119063" y="35719"/>
                </a:cubicBezTo>
                <a:cubicBezTo>
                  <a:pt x="119063" y="15999"/>
                  <a:pt x="135062" y="0"/>
                  <a:pt x="154781" y="0"/>
                </a:cubicBezTo>
                <a:cubicBezTo>
                  <a:pt x="174501" y="0"/>
                  <a:pt x="190500" y="15999"/>
                  <a:pt x="190500" y="35719"/>
                </a:cubicBezTo>
                <a:close/>
                <a:moveTo>
                  <a:pt x="43569" y="181980"/>
                </a:moveTo>
                <a:cubicBezTo>
                  <a:pt x="42156" y="183579"/>
                  <a:pt x="40891" y="184993"/>
                  <a:pt x="39812" y="186184"/>
                </a:cubicBezTo>
                <a:lnTo>
                  <a:pt x="39142" y="186928"/>
                </a:lnTo>
                <a:lnTo>
                  <a:pt x="39067" y="186854"/>
                </a:lnTo>
                <a:cubicBezTo>
                  <a:pt x="36835" y="188565"/>
                  <a:pt x="33635" y="188342"/>
                  <a:pt x="31626" y="186184"/>
                </a:cubicBezTo>
                <a:cubicBezTo>
                  <a:pt x="22250" y="175989"/>
                  <a:pt x="0" y="149758"/>
                  <a:pt x="0" y="130969"/>
                </a:cubicBezTo>
                <a:cubicBezTo>
                  <a:pt x="0" y="111249"/>
                  <a:pt x="15999" y="95250"/>
                  <a:pt x="35719" y="95250"/>
                </a:cubicBezTo>
                <a:cubicBezTo>
                  <a:pt x="55438" y="95250"/>
                  <a:pt x="71438" y="111249"/>
                  <a:pt x="71438" y="130969"/>
                </a:cubicBezTo>
                <a:cubicBezTo>
                  <a:pt x="71438" y="142131"/>
                  <a:pt x="63587" y="155897"/>
                  <a:pt x="55252" y="167394"/>
                </a:cubicBezTo>
                <a:cubicBezTo>
                  <a:pt x="51271" y="172864"/>
                  <a:pt x="47179" y="177812"/>
                  <a:pt x="43793" y="181719"/>
                </a:cubicBezTo>
                <a:lnTo>
                  <a:pt x="43569" y="181980"/>
                </a:lnTo>
                <a:close/>
                <a:moveTo>
                  <a:pt x="47625" y="130969"/>
                </a:moveTo>
                <a:cubicBezTo>
                  <a:pt x="47625" y="124398"/>
                  <a:pt x="42290" y="119063"/>
                  <a:pt x="35719" y="119063"/>
                </a:cubicBezTo>
                <a:cubicBezTo>
                  <a:pt x="29148" y="119063"/>
                  <a:pt x="23812" y="124398"/>
                  <a:pt x="23812" y="130969"/>
                </a:cubicBezTo>
                <a:cubicBezTo>
                  <a:pt x="23812" y="137540"/>
                  <a:pt x="29148" y="142875"/>
                  <a:pt x="35719" y="142875"/>
                </a:cubicBezTo>
                <a:cubicBezTo>
                  <a:pt x="42290" y="142875"/>
                  <a:pt x="47625" y="137540"/>
                  <a:pt x="47625" y="130969"/>
                </a:cubicBezTo>
                <a:close/>
                <a:moveTo>
                  <a:pt x="154781" y="47625"/>
                </a:moveTo>
                <a:cubicBezTo>
                  <a:pt x="161352" y="47625"/>
                  <a:pt x="166688" y="42290"/>
                  <a:pt x="166688" y="35719"/>
                </a:cubicBezTo>
                <a:cubicBezTo>
                  <a:pt x="166688" y="29148"/>
                  <a:pt x="161352" y="23812"/>
                  <a:pt x="154781" y="23812"/>
                </a:cubicBezTo>
                <a:cubicBezTo>
                  <a:pt x="148210" y="23812"/>
                  <a:pt x="142875" y="29148"/>
                  <a:pt x="142875" y="35719"/>
                </a:cubicBezTo>
                <a:cubicBezTo>
                  <a:pt x="142875" y="42290"/>
                  <a:pt x="148210" y="47625"/>
                  <a:pt x="154781" y="47625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0" name="Text 8"/>
          <p:cNvSpPr/>
          <p:nvPr/>
        </p:nvSpPr>
        <p:spPr>
          <a:xfrm>
            <a:off x="1143000" y="1428750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Ingress Kuralları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69131" y="19050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2" name="Text 10"/>
          <p:cNvSpPr/>
          <p:nvPr/>
        </p:nvSpPr>
        <p:spPr>
          <a:xfrm>
            <a:off x="866775" y="1866900"/>
            <a:ext cx="2076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Aşırı geniş servis tanımları kontrolü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69131" y="21526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4" name="Text 12"/>
          <p:cNvSpPr/>
          <p:nvPr/>
        </p:nvSpPr>
        <p:spPr>
          <a:xfrm>
            <a:off x="866775" y="2114550"/>
            <a:ext cx="2771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Localhost yerine spesifik servis yönlendirmeleri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69131" y="24003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6" name="Text 14"/>
          <p:cNvSpPr/>
          <p:nvPr/>
        </p:nvSpPr>
        <p:spPr>
          <a:xfrm>
            <a:off x="866775" y="2362200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Wildcard hostname kullanımı analizi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2819400"/>
            <a:ext cx="5619750" cy="1524000"/>
          </a:xfrm>
          <a:custGeom>
            <a:avLst/>
            <a:gdLst/>
            <a:ahLst/>
            <a:cxnLst/>
            <a:rect l="l" t="t" r="r" b="b"/>
            <a:pathLst>
              <a:path w="5619750" h="1524000">
                <a:moveTo>
                  <a:pt x="38100" y="0"/>
                </a:moveTo>
                <a:lnTo>
                  <a:pt x="5505450" y="0"/>
                </a:lnTo>
                <a:cubicBezTo>
                  <a:pt x="5568534" y="0"/>
                  <a:pt x="5619750" y="51216"/>
                  <a:pt x="5619750" y="114300"/>
                </a:cubicBezTo>
                <a:lnTo>
                  <a:pt x="5619750" y="1409700"/>
                </a:lnTo>
                <a:cubicBezTo>
                  <a:pt x="5619750" y="1472784"/>
                  <a:pt x="5568534" y="1524000"/>
                  <a:pt x="55054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1F5D4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00050" y="28194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19" name="Shape 17"/>
          <p:cNvSpPr/>
          <p:nvPr/>
        </p:nvSpPr>
        <p:spPr>
          <a:xfrm>
            <a:off x="571500" y="2971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1F5D4">
              <a:alpha val="3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704850" y="3105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25016" y="130969"/>
                </a:moveTo>
                <a:cubicBezTo>
                  <a:pt x="161181" y="130969"/>
                  <a:pt x="190500" y="101650"/>
                  <a:pt x="190500" y="65484"/>
                </a:cubicBezTo>
                <a:cubicBezTo>
                  <a:pt x="190500" y="29319"/>
                  <a:pt x="161181" y="0"/>
                  <a:pt x="125016" y="0"/>
                </a:cubicBezTo>
                <a:cubicBezTo>
                  <a:pt x="88850" y="0"/>
                  <a:pt x="59531" y="29319"/>
                  <a:pt x="59531" y="65484"/>
                </a:cubicBezTo>
                <a:cubicBezTo>
                  <a:pt x="59531" y="72442"/>
                  <a:pt x="60610" y="79177"/>
                  <a:pt x="62619" y="85465"/>
                </a:cubicBezTo>
                <a:lnTo>
                  <a:pt x="2604" y="145479"/>
                </a:lnTo>
                <a:cubicBezTo>
                  <a:pt x="930" y="147154"/>
                  <a:pt x="0" y="149423"/>
                  <a:pt x="0" y="151805"/>
                </a:cubicBezTo>
                <a:lnTo>
                  <a:pt x="0" y="181570"/>
                </a:lnTo>
                <a:cubicBezTo>
                  <a:pt x="0" y="186519"/>
                  <a:pt x="3981" y="190500"/>
                  <a:pt x="8930" y="190500"/>
                </a:cubicBezTo>
                <a:lnTo>
                  <a:pt x="38695" y="190500"/>
                </a:lnTo>
                <a:cubicBezTo>
                  <a:pt x="43644" y="190500"/>
                  <a:pt x="47625" y="186519"/>
                  <a:pt x="47625" y="181570"/>
                </a:cubicBezTo>
                <a:lnTo>
                  <a:pt x="47625" y="166688"/>
                </a:lnTo>
                <a:lnTo>
                  <a:pt x="62508" y="166688"/>
                </a:lnTo>
                <a:cubicBezTo>
                  <a:pt x="67456" y="166688"/>
                  <a:pt x="71438" y="162706"/>
                  <a:pt x="71438" y="157758"/>
                </a:cubicBezTo>
                <a:lnTo>
                  <a:pt x="71438" y="142875"/>
                </a:lnTo>
                <a:lnTo>
                  <a:pt x="86320" y="142875"/>
                </a:lnTo>
                <a:cubicBezTo>
                  <a:pt x="88702" y="142875"/>
                  <a:pt x="90971" y="141945"/>
                  <a:pt x="92646" y="140271"/>
                </a:cubicBezTo>
                <a:lnTo>
                  <a:pt x="105035" y="127881"/>
                </a:lnTo>
                <a:cubicBezTo>
                  <a:pt x="111323" y="129890"/>
                  <a:pt x="118058" y="130969"/>
                  <a:pt x="125016" y="130969"/>
                </a:cubicBezTo>
                <a:close/>
                <a:moveTo>
                  <a:pt x="139898" y="35719"/>
                </a:moveTo>
                <a:cubicBezTo>
                  <a:pt x="148112" y="35719"/>
                  <a:pt x="154781" y="42388"/>
                  <a:pt x="154781" y="50602"/>
                </a:cubicBezTo>
                <a:cubicBezTo>
                  <a:pt x="154781" y="58816"/>
                  <a:pt x="148112" y="65484"/>
                  <a:pt x="139898" y="65484"/>
                </a:cubicBezTo>
                <a:cubicBezTo>
                  <a:pt x="131684" y="65484"/>
                  <a:pt x="125016" y="58816"/>
                  <a:pt x="125016" y="50602"/>
                </a:cubicBezTo>
                <a:cubicBezTo>
                  <a:pt x="125016" y="42388"/>
                  <a:pt x="131684" y="35719"/>
                  <a:pt x="139898" y="35719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21" name="Text 19"/>
          <p:cNvSpPr/>
          <p:nvPr/>
        </p:nvSpPr>
        <p:spPr>
          <a:xfrm>
            <a:off x="1143000" y="3067050"/>
            <a:ext cx="1504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Token Yetkileri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69131" y="35433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23" name="Text 21"/>
          <p:cNvSpPr/>
          <p:nvPr/>
        </p:nvSpPr>
        <p:spPr>
          <a:xfrm>
            <a:off x="866775" y="3505200"/>
            <a:ext cx="1619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Aşırı izinli token'ların tespiti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69131" y="37909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25" name="Text 23"/>
          <p:cNvSpPr/>
          <p:nvPr/>
        </p:nvSpPr>
        <p:spPr>
          <a:xfrm>
            <a:off x="866775" y="3752850"/>
            <a:ext cx="1876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Write/Delete yetkilerinin analizi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69131" y="40386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27" name="Text 25"/>
          <p:cNvSpPr/>
          <p:nvPr/>
        </p:nvSpPr>
        <p:spPr>
          <a:xfrm>
            <a:off x="866775" y="4000500"/>
            <a:ext cx="1619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Süresiz token'ların kontrolü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00050" y="4457700"/>
            <a:ext cx="5619750" cy="1524000"/>
          </a:xfrm>
          <a:custGeom>
            <a:avLst/>
            <a:gdLst/>
            <a:ahLst/>
            <a:cxnLst/>
            <a:rect l="l" t="t" r="r" b="b"/>
            <a:pathLst>
              <a:path w="5619750" h="1524000">
                <a:moveTo>
                  <a:pt x="38100" y="0"/>
                </a:moveTo>
                <a:lnTo>
                  <a:pt x="5505450" y="0"/>
                </a:lnTo>
                <a:cubicBezTo>
                  <a:pt x="5568534" y="0"/>
                  <a:pt x="5619750" y="51216"/>
                  <a:pt x="5619750" y="114300"/>
                </a:cubicBezTo>
                <a:lnTo>
                  <a:pt x="5619750" y="1409700"/>
                </a:lnTo>
                <a:cubicBezTo>
                  <a:pt x="5619750" y="1472784"/>
                  <a:pt x="5568534" y="1524000"/>
                  <a:pt x="55054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>
              <a:alpha val="1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400050" y="44577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/>
          </a:solidFill>
          <a:ln/>
        </p:spPr>
      </p:sp>
      <p:sp>
        <p:nvSpPr>
          <p:cNvPr id="30" name="Shape 28"/>
          <p:cNvSpPr/>
          <p:nvPr/>
        </p:nvSpPr>
        <p:spPr>
          <a:xfrm>
            <a:off x="571500" y="4610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704850" y="47434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2" name="Text 30"/>
          <p:cNvSpPr/>
          <p:nvPr/>
        </p:nvSpPr>
        <p:spPr>
          <a:xfrm>
            <a:off x="1143000" y="4705350"/>
            <a:ext cx="1552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Access / Zero Trust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69131" y="51816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4" name="Text 32"/>
          <p:cNvSpPr/>
          <p:nvPr/>
        </p:nvSpPr>
        <p:spPr>
          <a:xfrm>
            <a:off x="866775" y="5143500"/>
            <a:ext cx="1657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Access politikalarının varlığı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69131" y="54292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6" name="Text 34"/>
          <p:cNvSpPr/>
          <p:nvPr/>
        </p:nvSpPr>
        <p:spPr>
          <a:xfrm>
            <a:off x="866775" y="5391150"/>
            <a:ext cx="1847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MFA gereksinimlerinin kontrolü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69131" y="56769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38" name="Text 36"/>
          <p:cNvSpPr/>
          <p:nvPr/>
        </p:nvSpPr>
        <p:spPr>
          <a:xfrm>
            <a:off x="866775" y="5638800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Bypass kurallarının tespiti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191250" y="1181100"/>
            <a:ext cx="5619750" cy="1524000"/>
          </a:xfrm>
          <a:custGeom>
            <a:avLst/>
            <a:gdLst/>
            <a:ahLst/>
            <a:cxnLst/>
            <a:rect l="l" t="t" r="r" b="b"/>
            <a:pathLst>
              <a:path w="5619750" h="1524000">
                <a:moveTo>
                  <a:pt x="38100" y="0"/>
                </a:moveTo>
                <a:lnTo>
                  <a:pt x="5505450" y="0"/>
                </a:lnTo>
                <a:cubicBezTo>
                  <a:pt x="5568534" y="0"/>
                  <a:pt x="5619750" y="51216"/>
                  <a:pt x="5619750" y="114300"/>
                </a:cubicBezTo>
                <a:lnTo>
                  <a:pt x="5619750" y="1409700"/>
                </a:lnTo>
                <a:cubicBezTo>
                  <a:pt x="5619750" y="1472784"/>
                  <a:pt x="5568534" y="1524000"/>
                  <a:pt x="55054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191250" y="11811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41" name="Shape 39"/>
          <p:cNvSpPr/>
          <p:nvPr/>
        </p:nvSpPr>
        <p:spPr>
          <a:xfrm>
            <a:off x="6362700" y="1333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A86FF">
              <a:alpha val="30196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6507956" y="14668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59717" y="-9823"/>
                </a:moveTo>
                <a:cubicBezTo>
                  <a:pt x="63178" y="-12725"/>
                  <a:pt x="68275" y="-12613"/>
                  <a:pt x="71586" y="-9488"/>
                </a:cubicBezTo>
                <a:cubicBezTo>
                  <a:pt x="76163" y="-5172"/>
                  <a:pt x="80256" y="-409"/>
                  <a:pt x="84200" y="4428"/>
                </a:cubicBezTo>
                <a:cubicBezTo>
                  <a:pt x="89222" y="10567"/>
                  <a:pt x="95250" y="18678"/>
                  <a:pt x="101054" y="28315"/>
                </a:cubicBezTo>
                <a:cubicBezTo>
                  <a:pt x="102989" y="25784"/>
                  <a:pt x="104775" y="23552"/>
                  <a:pt x="106338" y="21654"/>
                </a:cubicBezTo>
                <a:cubicBezTo>
                  <a:pt x="106747" y="21171"/>
                  <a:pt x="107156" y="20650"/>
                  <a:pt x="107566" y="20129"/>
                </a:cubicBezTo>
                <a:cubicBezTo>
                  <a:pt x="110505" y="16483"/>
                  <a:pt x="114151" y="11906"/>
                  <a:pt x="119025" y="11906"/>
                </a:cubicBezTo>
                <a:cubicBezTo>
                  <a:pt x="124011" y="11906"/>
                  <a:pt x="127508" y="16334"/>
                  <a:pt x="130485" y="20129"/>
                </a:cubicBezTo>
                <a:cubicBezTo>
                  <a:pt x="130969" y="20762"/>
                  <a:pt x="131452" y="21357"/>
                  <a:pt x="131936" y="21915"/>
                </a:cubicBezTo>
                <a:cubicBezTo>
                  <a:pt x="135768" y="26529"/>
                  <a:pt x="140866" y="33189"/>
                  <a:pt x="145963" y="41411"/>
                </a:cubicBezTo>
                <a:cubicBezTo>
                  <a:pt x="156083" y="57745"/>
                  <a:pt x="166650" y="81000"/>
                  <a:pt x="166650" y="107119"/>
                </a:cubicBezTo>
                <a:cubicBezTo>
                  <a:pt x="166650" y="153144"/>
                  <a:pt x="129332" y="190463"/>
                  <a:pt x="83307" y="190463"/>
                </a:cubicBezTo>
                <a:cubicBezTo>
                  <a:pt x="37281" y="190463"/>
                  <a:pt x="0" y="153181"/>
                  <a:pt x="0" y="107156"/>
                </a:cubicBezTo>
                <a:cubicBezTo>
                  <a:pt x="0" y="73261"/>
                  <a:pt x="15292" y="43904"/>
                  <a:pt x="29952" y="23440"/>
                </a:cubicBezTo>
                <a:cubicBezTo>
                  <a:pt x="37356" y="13134"/>
                  <a:pt x="44723" y="4874"/>
                  <a:pt x="50267" y="-781"/>
                </a:cubicBezTo>
                <a:cubicBezTo>
                  <a:pt x="53318" y="-3907"/>
                  <a:pt x="56406" y="-6995"/>
                  <a:pt x="59754" y="-9785"/>
                </a:cubicBezTo>
                <a:close/>
                <a:moveTo>
                  <a:pt x="83976" y="154781"/>
                </a:moveTo>
                <a:cubicBezTo>
                  <a:pt x="93390" y="154781"/>
                  <a:pt x="101724" y="152177"/>
                  <a:pt x="109575" y="146968"/>
                </a:cubicBezTo>
                <a:cubicBezTo>
                  <a:pt x="125239" y="136029"/>
                  <a:pt x="129443" y="114151"/>
                  <a:pt x="120030" y="96962"/>
                </a:cubicBezTo>
                <a:cubicBezTo>
                  <a:pt x="118356" y="93613"/>
                  <a:pt x="114077" y="93390"/>
                  <a:pt x="111658" y="96217"/>
                </a:cubicBezTo>
                <a:lnTo>
                  <a:pt x="102282" y="107119"/>
                </a:lnTo>
                <a:cubicBezTo>
                  <a:pt x="99826" y="109947"/>
                  <a:pt x="95399" y="109872"/>
                  <a:pt x="93092" y="106933"/>
                </a:cubicBezTo>
                <a:cubicBezTo>
                  <a:pt x="86655" y="98710"/>
                  <a:pt x="74823" y="83716"/>
                  <a:pt x="68796" y="76051"/>
                </a:cubicBezTo>
                <a:cubicBezTo>
                  <a:pt x="66787" y="73484"/>
                  <a:pt x="63140" y="73075"/>
                  <a:pt x="60796" y="75344"/>
                </a:cubicBezTo>
                <a:cubicBezTo>
                  <a:pt x="53987" y="81967"/>
                  <a:pt x="41635" y="96478"/>
                  <a:pt x="41635" y="114151"/>
                </a:cubicBezTo>
                <a:cubicBezTo>
                  <a:pt x="41635" y="139675"/>
                  <a:pt x="60461" y="154781"/>
                  <a:pt x="83939" y="154781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3" name="Text 41"/>
          <p:cNvSpPr/>
          <p:nvPr/>
        </p:nvSpPr>
        <p:spPr>
          <a:xfrm>
            <a:off x="6934200" y="1428750"/>
            <a:ext cx="1323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Firewall &amp; Origin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460331" y="19050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5" name="Text 43"/>
          <p:cNvSpPr/>
          <p:nvPr/>
        </p:nvSpPr>
        <p:spPr>
          <a:xfrm>
            <a:off x="6657975" y="1866900"/>
            <a:ext cx="117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Origin IP'nin gizliliği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60331" y="21526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7" name="Text 45"/>
          <p:cNvSpPr/>
          <p:nvPr/>
        </p:nvSpPr>
        <p:spPr>
          <a:xfrm>
            <a:off x="6657975" y="2114550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Sadece Cloudflare IP'lerine izin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60331" y="24003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9" name="Text 47"/>
          <p:cNvSpPr/>
          <p:nvPr/>
        </p:nvSpPr>
        <p:spPr>
          <a:xfrm>
            <a:off x="6657975" y="2362200"/>
            <a:ext cx="1457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 access engelleme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91250" y="2819400"/>
            <a:ext cx="5619750" cy="1524000"/>
          </a:xfrm>
          <a:custGeom>
            <a:avLst/>
            <a:gdLst/>
            <a:ahLst/>
            <a:cxnLst/>
            <a:rect l="l" t="t" r="r" b="b"/>
            <a:pathLst>
              <a:path w="5619750" h="1524000">
                <a:moveTo>
                  <a:pt x="38100" y="0"/>
                </a:moveTo>
                <a:lnTo>
                  <a:pt x="5505450" y="0"/>
                </a:lnTo>
                <a:cubicBezTo>
                  <a:pt x="5568534" y="0"/>
                  <a:pt x="5619750" y="51216"/>
                  <a:pt x="5619750" y="114300"/>
                </a:cubicBezTo>
                <a:lnTo>
                  <a:pt x="5619750" y="1409700"/>
                </a:lnTo>
                <a:cubicBezTo>
                  <a:pt x="5619750" y="1472784"/>
                  <a:pt x="5568534" y="1524000"/>
                  <a:pt x="55054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1F5D4">
              <a:alpha val="10196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6191250" y="28194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52" name="Shape 50"/>
          <p:cNvSpPr/>
          <p:nvPr/>
        </p:nvSpPr>
        <p:spPr>
          <a:xfrm>
            <a:off x="6362700" y="2971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1F5D4">
              <a:alpha val="3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6519863" y="31051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47625" y="35719"/>
                </a:moveTo>
                <a:lnTo>
                  <a:pt x="47625" y="59531"/>
                </a:lnTo>
                <a:lnTo>
                  <a:pt x="95250" y="59531"/>
                </a:lnTo>
                <a:lnTo>
                  <a:pt x="95250" y="35719"/>
                </a:lnTo>
                <a:cubicBezTo>
                  <a:pt x="95250" y="22585"/>
                  <a:pt x="84572" y="11906"/>
                  <a:pt x="71438" y="11906"/>
                </a:cubicBezTo>
                <a:cubicBezTo>
                  <a:pt x="58303" y="11906"/>
                  <a:pt x="47625" y="22585"/>
                  <a:pt x="47625" y="35719"/>
                </a:cubicBezTo>
                <a:close/>
                <a:moveTo>
                  <a:pt x="23812" y="59531"/>
                </a:moveTo>
                <a:lnTo>
                  <a:pt x="23812" y="35719"/>
                </a:lnTo>
                <a:cubicBezTo>
                  <a:pt x="23812" y="9413"/>
                  <a:pt x="45132" y="-11906"/>
                  <a:pt x="71438" y="-11906"/>
                </a:cubicBezTo>
                <a:cubicBezTo>
                  <a:pt x="97743" y="-11906"/>
                  <a:pt x="119063" y="9413"/>
                  <a:pt x="119063" y="35719"/>
                </a:cubicBezTo>
                <a:lnTo>
                  <a:pt x="119063" y="59531"/>
                </a:lnTo>
                <a:cubicBezTo>
                  <a:pt x="132197" y="59531"/>
                  <a:pt x="142875" y="70210"/>
                  <a:pt x="142875" y="83344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83344"/>
                </a:lnTo>
                <a:cubicBezTo>
                  <a:pt x="0" y="70210"/>
                  <a:pt x="10678" y="59531"/>
                  <a:pt x="23812" y="59531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54" name="Text 52"/>
          <p:cNvSpPr/>
          <p:nvPr/>
        </p:nvSpPr>
        <p:spPr>
          <a:xfrm>
            <a:off x="6934200" y="3067050"/>
            <a:ext cx="1781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TLS/SSL Yapılandırma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460331" y="35433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56" name="Text 54"/>
          <p:cNvSpPr/>
          <p:nvPr/>
        </p:nvSpPr>
        <p:spPr>
          <a:xfrm>
            <a:off x="6657975" y="350520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TLS versiyon kontrolü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460331" y="37909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58" name="Text 56"/>
          <p:cNvSpPr/>
          <p:nvPr/>
        </p:nvSpPr>
        <p:spPr>
          <a:xfrm>
            <a:off x="6657975" y="3752850"/>
            <a:ext cx="1104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Sertifika geçerliliği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460331" y="40386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60" name="Text 58"/>
          <p:cNvSpPr/>
          <p:nvPr/>
        </p:nvSpPr>
        <p:spPr>
          <a:xfrm>
            <a:off x="6657975" y="4000500"/>
            <a:ext cx="132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HSTS header kontrolü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191250" y="4457700"/>
            <a:ext cx="5619750" cy="1524000"/>
          </a:xfrm>
          <a:custGeom>
            <a:avLst/>
            <a:gdLst/>
            <a:ahLst/>
            <a:cxnLst/>
            <a:rect l="l" t="t" r="r" b="b"/>
            <a:pathLst>
              <a:path w="5619750" h="1524000">
                <a:moveTo>
                  <a:pt x="38100" y="0"/>
                </a:moveTo>
                <a:lnTo>
                  <a:pt x="5505450" y="0"/>
                </a:lnTo>
                <a:cubicBezTo>
                  <a:pt x="5568534" y="0"/>
                  <a:pt x="5619750" y="51216"/>
                  <a:pt x="5619750" y="114300"/>
                </a:cubicBezTo>
                <a:lnTo>
                  <a:pt x="5619750" y="1409700"/>
                </a:lnTo>
                <a:cubicBezTo>
                  <a:pt x="5619750" y="1472784"/>
                  <a:pt x="5568534" y="1524000"/>
                  <a:pt x="55054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>
              <a:alpha val="10196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6191250" y="44577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D99AE"/>
          </a:solidFill>
          <a:ln/>
        </p:spPr>
      </p:sp>
      <p:sp>
        <p:nvSpPr>
          <p:cNvPr id="63" name="Shape 61"/>
          <p:cNvSpPr/>
          <p:nvPr/>
        </p:nvSpPr>
        <p:spPr>
          <a:xfrm>
            <a:off x="6362700" y="4610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D99AE">
              <a:alpha val="30196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6519863" y="47434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65" name="Text 63"/>
          <p:cNvSpPr/>
          <p:nvPr/>
        </p:nvSpPr>
        <p:spPr>
          <a:xfrm>
            <a:off x="6934200" y="4705350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Erişim Logları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460331" y="51816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67" name="Text 65"/>
          <p:cNvSpPr/>
          <p:nvPr/>
        </p:nvSpPr>
        <p:spPr>
          <a:xfrm>
            <a:off x="6657975" y="5143500"/>
            <a:ext cx="1333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toplama ve analizi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460331" y="542925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69" name="Text 67"/>
          <p:cNvSpPr/>
          <p:nvPr/>
        </p:nvSpPr>
        <p:spPr>
          <a:xfrm>
            <a:off x="6657975" y="5391150"/>
            <a:ext cx="923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Anomali tespiti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460331" y="56769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71" name="Text 69"/>
          <p:cNvSpPr/>
          <p:nvPr/>
        </p:nvSpPr>
        <p:spPr>
          <a:xfrm>
            <a:off x="6657975" y="5638800"/>
            <a:ext cx="117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SIEM entegrasyonu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385763" y="6100763"/>
            <a:ext cx="11420475" cy="561975"/>
          </a:xfrm>
          <a:custGeom>
            <a:avLst/>
            <a:gdLst/>
            <a:ahLst/>
            <a:cxnLst/>
            <a:rect l="l" t="t" r="r" b="b"/>
            <a:pathLst>
              <a:path w="11420475" h="561975">
                <a:moveTo>
                  <a:pt x="114300" y="0"/>
                </a:moveTo>
                <a:lnTo>
                  <a:pt x="11306175" y="0"/>
                </a:lnTo>
                <a:cubicBezTo>
                  <a:pt x="11369301" y="0"/>
                  <a:pt x="11420475" y="51174"/>
                  <a:pt x="11420475" y="114300"/>
                </a:cubicBezTo>
                <a:lnTo>
                  <a:pt x="11420475" y="447675"/>
                </a:lnTo>
                <a:cubicBezTo>
                  <a:pt x="11420475" y="510801"/>
                  <a:pt x="11369301" y="561975"/>
                  <a:pt x="11306175" y="561975"/>
                </a:cubicBezTo>
                <a:lnTo>
                  <a:pt x="114300" y="561975"/>
                </a:lnTo>
                <a:cubicBezTo>
                  <a:pt x="51174" y="561975"/>
                  <a:pt x="0" y="510801"/>
                  <a:pt x="0" y="44767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73" name="Shape 71"/>
          <p:cNvSpPr/>
          <p:nvPr/>
        </p:nvSpPr>
        <p:spPr>
          <a:xfrm>
            <a:off x="561975" y="63055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74" name="Text 72"/>
          <p:cNvSpPr/>
          <p:nvPr/>
        </p:nvSpPr>
        <p:spPr>
          <a:xfrm>
            <a:off x="790575" y="6257925"/>
            <a:ext cx="109347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DF2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Toplam 50+ Kontrol: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Auditor aracı,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50'den fazla güvenlik kontrolü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gerçekleştirerek kapsamlı bir denetim sağlar.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5772" y="374637"/>
            <a:ext cx="456080" cy="456080"/>
          </a:xfrm>
          <a:custGeom>
            <a:avLst/>
            <a:gdLst/>
            <a:ahLst/>
            <a:cxnLst/>
            <a:rect l="l" t="t" r="r" b="b"/>
            <a:pathLst>
              <a:path w="456080" h="456080">
                <a:moveTo>
                  <a:pt x="97733" y="0"/>
                </a:moveTo>
                <a:lnTo>
                  <a:pt x="358347" y="0"/>
                </a:lnTo>
                <a:cubicBezTo>
                  <a:pt x="412287" y="0"/>
                  <a:pt x="456080" y="43793"/>
                  <a:pt x="456080" y="97733"/>
                </a:cubicBezTo>
                <a:lnTo>
                  <a:pt x="456080" y="358347"/>
                </a:lnTo>
                <a:cubicBezTo>
                  <a:pt x="456080" y="412287"/>
                  <a:pt x="412287" y="456080"/>
                  <a:pt x="358347" y="456080"/>
                </a:cubicBezTo>
                <a:lnTo>
                  <a:pt x="97733" y="456080"/>
                </a:lnTo>
                <a:cubicBezTo>
                  <a:pt x="43793" y="456080"/>
                  <a:pt x="0" y="412287"/>
                  <a:pt x="0" y="358347"/>
                </a:cubicBezTo>
                <a:lnTo>
                  <a:pt x="0" y="97733"/>
                </a:lnTo>
                <a:cubicBezTo>
                  <a:pt x="0" y="43793"/>
                  <a:pt x="43793" y="0"/>
                  <a:pt x="97733" y="0"/>
                </a:cubicBezTo>
                <a:close/>
              </a:path>
            </a:pathLst>
          </a:custGeom>
          <a:gradFill rotWithShape="1" flip="none">
            <a:gsLst>
              <a:gs pos="0">
                <a:srgbClr val="00F5D4"/>
              </a:gs>
              <a:gs pos="100000">
                <a:srgbClr val="3A86FF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443864" y="504946"/>
            <a:ext cx="219896" cy="195463"/>
          </a:xfrm>
          <a:custGeom>
            <a:avLst/>
            <a:gdLst/>
            <a:ahLst/>
            <a:cxnLst/>
            <a:rect l="l" t="t" r="r" b="b"/>
            <a:pathLst>
              <a:path w="219896" h="195463">
                <a:moveTo>
                  <a:pt x="195616" y="91623"/>
                </a:moveTo>
                <a:lnTo>
                  <a:pt x="128425" y="91623"/>
                </a:lnTo>
                <a:cubicBezTo>
                  <a:pt x="121668" y="91623"/>
                  <a:pt x="116209" y="86164"/>
                  <a:pt x="116209" y="79407"/>
                </a:cubicBezTo>
                <a:lnTo>
                  <a:pt x="116209" y="12216"/>
                </a:lnTo>
                <a:cubicBezTo>
                  <a:pt x="116209" y="5459"/>
                  <a:pt x="121706" y="-76"/>
                  <a:pt x="128387" y="802"/>
                </a:cubicBezTo>
                <a:cubicBezTo>
                  <a:pt x="169236" y="6223"/>
                  <a:pt x="201609" y="38596"/>
                  <a:pt x="207030" y="79445"/>
                </a:cubicBezTo>
                <a:cubicBezTo>
                  <a:pt x="207908" y="86126"/>
                  <a:pt x="202373" y="91623"/>
                  <a:pt x="195616" y="91623"/>
                </a:cubicBezTo>
                <a:close/>
                <a:moveTo>
                  <a:pt x="84981" y="14202"/>
                </a:moveTo>
                <a:cubicBezTo>
                  <a:pt x="91890" y="12751"/>
                  <a:pt x="97884" y="18401"/>
                  <a:pt x="97884" y="25464"/>
                </a:cubicBezTo>
                <a:lnTo>
                  <a:pt x="97884" y="100786"/>
                </a:lnTo>
                <a:cubicBezTo>
                  <a:pt x="97884" y="102923"/>
                  <a:pt x="98648" y="104985"/>
                  <a:pt x="99984" y="106627"/>
                </a:cubicBezTo>
                <a:lnTo>
                  <a:pt x="150415" y="167480"/>
                </a:lnTo>
                <a:cubicBezTo>
                  <a:pt x="154881" y="172863"/>
                  <a:pt x="153927" y="180994"/>
                  <a:pt x="147781" y="184315"/>
                </a:cubicBezTo>
                <a:cubicBezTo>
                  <a:pt x="134763" y="191416"/>
                  <a:pt x="119836" y="195463"/>
                  <a:pt x="103992" y="195463"/>
                </a:cubicBezTo>
                <a:cubicBezTo>
                  <a:pt x="53409" y="195463"/>
                  <a:pt x="12369" y="154423"/>
                  <a:pt x="12369" y="103840"/>
                </a:cubicBezTo>
                <a:cubicBezTo>
                  <a:pt x="12369" y="59746"/>
                  <a:pt x="43483" y="22944"/>
                  <a:pt x="84981" y="14202"/>
                </a:cubicBezTo>
                <a:close/>
                <a:moveTo>
                  <a:pt x="182407" y="109948"/>
                </a:moveTo>
                <a:lnTo>
                  <a:pt x="206839" y="109948"/>
                </a:lnTo>
                <a:cubicBezTo>
                  <a:pt x="213902" y="109948"/>
                  <a:pt x="219552" y="115942"/>
                  <a:pt x="218102" y="122852"/>
                </a:cubicBezTo>
                <a:cubicBezTo>
                  <a:pt x="214208" y="141329"/>
                  <a:pt x="204740" y="157745"/>
                  <a:pt x="191531" y="170267"/>
                </a:cubicBezTo>
                <a:cubicBezTo>
                  <a:pt x="186835" y="174733"/>
                  <a:pt x="179467" y="173779"/>
                  <a:pt x="175344" y="168778"/>
                </a:cubicBezTo>
                <a:lnTo>
                  <a:pt x="143123" y="129952"/>
                </a:lnTo>
                <a:cubicBezTo>
                  <a:pt x="136519" y="121973"/>
                  <a:pt x="142207" y="109948"/>
                  <a:pt x="152515" y="109948"/>
                </a:cubicBezTo>
                <a:lnTo>
                  <a:pt x="182368" y="109948"/>
                </a:lnTo>
                <a:close/>
              </a:path>
            </a:pathLst>
          </a:custGeom>
          <a:solidFill>
            <a:srgbClr val="1A1D2D"/>
          </a:solidFill>
          <a:ln/>
        </p:spPr>
      </p:sp>
      <p:sp>
        <p:nvSpPr>
          <p:cNvPr id="4" name="Text 2"/>
          <p:cNvSpPr/>
          <p:nvPr/>
        </p:nvSpPr>
        <p:spPr>
          <a:xfrm>
            <a:off x="912160" y="325772"/>
            <a:ext cx="4878429" cy="1628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8" spc="90" kern="0" dirty="0">
                <a:solidFill>
                  <a:srgbClr val="8D99A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Değerlendirme Sistemi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2160" y="488657"/>
            <a:ext cx="5016882" cy="390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78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Risk Skorlama ve Raporlama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29844" y="1013964"/>
            <a:ext cx="4528224" cy="2019784"/>
          </a:xfrm>
          <a:custGeom>
            <a:avLst/>
            <a:gdLst/>
            <a:ahLst/>
            <a:cxnLst/>
            <a:rect l="l" t="t" r="r" b="b"/>
            <a:pathLst>
              <a:path w="4528224" h="2019784">
                <a:moveTo>
                  <a:pt x="97737" y="0"/>
                </a:moveTo>
                <a:lnTo>
                  <a:pt x="4430487" y="0"/>
                </a:lnTo>
                <a:cubicBezTo>
                  <a:pt x="4484466" y="0"/>
                  <a:pt x="4528224" y="43758"/>
                  <a:pt x="4528224" y="97737"/>
                </a:cubicBezTo>
                <a:lnTo>
                  <a:pt x="4528224" y="1922046"/>
                </a:lnTo>
                <a:cubicBezTo>
                  <a:pt x="4528224" y="1976025"/>
                  <a:pt x="4484466" y="2019784"/>
                  <a:pt x="4430487" y="2019784"/>
                </a:cubicBezTo>
                <a:lnTo>
                  <a:pt x="97737" y="2019784"/>
                </a:lnTo>
                <a:cubicBezTo>
                  <a:pt x="43758" y="2019784"/>
                  <a:pt x="0" y="1976025"/>
                  <a:pt x="0" y="1922046"/>
                </a:cubicBezTo>
                <a:lnTo>
                  <a:pt x="0" y="97737"/>
                </a:lnTo>
                <a:cubicBezTo>
                  <a:pt x="0" y="43795"/>
                  <a:pt x="43795" y="0"/>
                  <a:pt x="97737" y="0"/>
                </a:cubicBezTo>
                <a:close/>
              </a:path>
            </a:pathLst>
          </a:custGeom>
          <a:gradFill rotWithShape="1" flip="none">
            <a:gsLst>
              <a:gs pos="0">
                <a:srgbClr val="FB2C36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FB2C36">
                <a:alpha val="5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64224" y="1148345"/>
            <a:ext cx="390926" cy="390926"/>
          </a:xfrm>
          <a:custGeom>
            <a:avLst/>
            <a:gdLst/>
            <a:ahLst/>
            <a:cxnLst/>
            <a:rect l="l" t="t" r="r" b="b"/>
            <a:pathLst>
              <a:path w="390926" h="390926">
                <a:moveTo>
                  <a:pt x="97731" y="0"/>
                </a:moveTo>
                <a:lnTo>
                  <a:pt x="293194" y="0"/>
                </a:lnTo>
                <a:cubicBezTo>
                  <a:pt x="347170" y="0"/>
                  <a:pt x="390926" y="43756"/>
                  <a:pt x="390926" y="97731"/>
                </a:cubicBezTo>
                <a:lnTo>
                  <a:pt x="390926" y="293194"/>
                </a:lnTo>
                <a:cubicBezTo>
                  <a:pt x="390926" y="347170"/>
                  <a:pt x="347170" y="390926"/>
                  <a:pt x="293194" y="390926"/>
                </a:cubicBezTo>
                <a:lnTo>
                  <a:pt x="97731" y="390926"/>
                </a:lnTo>
                <a:cubicBezTo>
                  <a:pt x="43756" y="390926"/>
                  <a:pt x="0" y="347170"/>
                  <a:pt x="0" y="293194"/>
                </a:cubicBezTo>
                <a:lnTo>
                  <a:pt x="0" y="97731"/>
                </a:lnTo>
                <a:cubicBezTo>
                  <a:pt x="0" y="43756"/>
                  <a:pt x="43756" y="0"/>
                  <a:pt x="97731" y="0"/>
                </a:cubicBezTo>
                <a:close/>
              </a:path>
            </a:pathLst>
          </a:custGeom>
          <a:solidFill>
            <a:srgbClr val="FB2C36">
              <a:alpha val="3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78244" y="1262365"/>
            <a:ext cx="162886" cy="162886"/>
          </a:xfrm>
          <a:custGeom>
            <a:avLst/>
            <a:gdLst/>
            <a:ahLst/>
            <a:cxnLst/>
            <a:rect l="l" t="t" r="r" b="b"/>
            <a:pathLst>
              <a:path w="162886" h="162886">
                <a:moveTo>
                  <a:pt x="81443" y="0"/>
                </a:moveTo>
                <a:cubicBezTo>
                  <a:pt x="86119" y="0"/>
                  <a:pt x="90414" y="2577"/>
                  <a:pt x="92641" y="6681"/>
                </a:cubicBezTo>
                <a:lnTo>
                  <a:pt x="161359" y="133935"/>
                </a:lnTo>
                <a:cubicBezTo>
                  <a:pt x="163490" y="137880"/>
                  <a:pt x="163395" y="142652"/>
                  <a:pt x="161104" y="146502"/>
                </a:cubicBezTo>
                <a:cubicBezTo>
                  <a:pt x="158814" y="150351"/>
                  <a:pt x="154646" y="152705"/>
                  <a:pt x="150160" y="152705"/>
                </a:cubicBezTo>
                <a:lnTo>
                  <a:pt x="12725" y="152705"/>
                </a:lnTo>
                <a:cubicBezTo>
                  <a:pt x="8240" y="152705"/>
                  <a:pt x="4104" y="150351"/>
                  <a:pt x="1782" y="146502"/>
                </a:cubicBezTo>
                <a:cubicBezTo>
                  <a:pt x="-541" y="142652"/>
                  <a:pt x="-604" y="137880"/>
                  <a:pt x="1527" y="133935"/>
                </a:cubicBezTo>
                <a:lnTo>
                  <a:pt x="70244" y="6681"/>
                </a:lnTo>
                <a:cubicBezTo>
                  <a:pt x="72471" y="2577"/>
                  <a:pt x="76766" y="0"/>
                  <a:pt x="81443" y="0"/>
                </a:cubicBezTo>
                <a:close/>
                <a:moveTo>
                  <a:pt x="81443" y="53447"/>
                </a:moveTo>
                <a:cubicBezTo>
                  <a:pt x="77212" y="53447"/>
                  <a:pt x="73808" y="56851"/>
                  <a:pt x="73808" y="61082"/>
                </a:cubicBezTo>
                <a:lnTo>
                  <a:pt x="73808" y="96713"/>
                </a:lnTo>
                <a:cubicBezTo>
                  <a:pt x="73808" y="100945"/>
                  <a:pt x="77212" y="104349"/>
                  <a:pt x="81443" y="104349"/>
                </a:cubicBezTo>
                <a:cubicBezTo>
                  <a:pt x="85674" y="104349"/>
                  <a:pt x="89078" y="100945"/>
                  <a:pt x="89078" y="96713"/>
                </a:cubicBezTo>
                <a:lnTo>
                  <a:pt x="89078" y="61082"/>
                </a:lnTo>
                <a:cubicBezTo>
                  <a:pt x="89078" y="56851"/>
                  <a:pt x="85674" y="53447"/>
                  <a:pt x="81443" y="53447"/>
                </a:cubicBezTo>
                <a:close/>
                <a:moveTo>
                  <a:pt x="89937" y="122164"/>
                </a:moveTo>
                <a:cubicBezTo>
                  <a:pt x="90130" y="119011"/>
                  <a:pt x="88558" y="116012"/>
                  <a:pt x="85855" y="114377"/>
                </a:cubicBezTo>
                <a:cubicBezTo>
                  <a:pt x="83152" y="112742"/>
                  <a:pt x="79765" y="112742"/>
                  <a:pt x="77062" y="114377"/>
                </a:cubicBezTo>
                <a:cubicBezTo>
                  <a:pt x="74360" y="116012"/>
                  <a:pt x="72787" y="119011"/>
                  <a:pt x="72980" y="122164"/>
                </a:cubicBezTo>
                <a:cubicBezTo>
                  <a:pt x="72787" y="125317"/>
                  <a:pt x="74360" y="128317"/>
                  <a:pt x="77062" y="129952"/>
                </a:cubicBezTo>
                <a:cubicBezTo>
                  <a:pt x="79765" y="131587"/>
                  <a:pt x="83152" y="131587"/>
                  <a:pt x="85855" y="129952"/>
                </a:cubicBezTo>
                <a:cubicBezTo>
                  <a:pt x="88558" y="128317"/>
                  <a:pt x="90130" y="125317"/>
                  <a:pt x="89937" y="122164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9" name="Text 7"/>
          <p:cNvSpPr/>
          <p:nvPr/>
        </p:nvSpPr>
        <p:spPr>
          <a:xfrm>
            <a:off x="952882" y="1229788"/>
            <a:ext cx="936593" cy="228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3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Yüksek Risk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64224" y="1637002"/>
            <a:ext cx="4406060" cy="32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09" b="1" dirty="0">
                <a:solidFill>
                  <a:srgbClr val="FF646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9.0 - 10.0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64224" y="2027928"/>
            <a:ext cx="4316473" cy="187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Derhal müdahale gerektiren kritik güvenlik açıkları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76441" y="2343519"/>
            <a:ext cx="97731" cy="97731"/>
          </a:xfrm>
          <a:custGeom>
            <a:avLst/>
            <a:gdLst/>
            <a:ahLst/>
            <a:cxnLst/>
            <a:rect l="l" t="t" r="r" b="b"/>
            <a:pathLst>
              <a:path w="97731" h="97731">
                <a:moveTo>
                  <a:pt x="0" y="48866"/>
                </a:moveTo>
                <a:cubicBezTo>
                  <a:pt x="0" y="21896"/>
                  <a:pt x="21896" y="0"/>
                  <a:pt x="48866" y="0"/>
                </a:cubicBezTo>
                <a:cubicBezTo>
                  <a:pt x="75835" y="0"/>
                  <a:pt x="97731" y="21896"/>
                  <a:pt x="97731" y="48866"/>
                </a:cubicBezTo>
                <a:cubicBezTo>
                  <a:pt x="97731" y="75835"/>
                  <a:pt x="75835" y="97731"/>
                  <a:pt x="48866" y="97731"/>
                </a:cubicBezTo>
                <a:cubicBezTo>
                  <a:pt x="21896" y="97731"/>
                  <a:pt x="0" y="75835"/>
                  <a:pt x="0" y="48866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3" name="Text 11"/>
          <p:cNvSpPr/>
          <p:nvPr/>
        </p:nvSpPr>
        <p:spPr>
          <a:xfrm>
            <a:off x="651543" y="2310942"/>
            <a:ext cx="1278653" cy="1628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Hardcoded credential'lar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76441" y="2555271"/>
            <a:ext cx="97731" cy="97731"/>
          </a:xfrm>
          <a:custGeom>
            <a:avLst/>
            <a:gdLst/>
            <a:ahLst/>
            <a:cxnLst/>
            <a:rect l="l" t="t" r="r" b="b"/>
            <a:pathLst>
              <a:path w="97731" h="97731">
                <a:moveTo>
                  <a:pt x="0" y="48866"/>
                </a:moveTo>
                <a:cubicBezTo>
                  <a:pt x="0" y="21896"/>
                  <a:pt x="21896" y="0"/>
                  <a:pt x="48866" y="0"/>
                </a:cubicBezTo>
                <a:cubicBezTo>
                  <a:pt x="75835" y="0"/>
                  <a:pt x="97731" y="21896"/>
                  <a:pt x="97731" y="48866"/>
                </a:cubicBezTo>
                <a:cubicBezTo>
                  <a:pt x="97731" y="75835"/>
                  <a:pt x="75835" y="97731"/>
                  <a:pt x="48866" y="97731"/>
                </a:cubicBezTo>
                <a:cubicBezTo>
                  <a:pt x="21896" y="97731"/>
                  <a:pt x="0" y="75835"/>
                  <a:pt x="0" y="48866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5" name="Text 13"/>
          <p:cNvSpPr/>
          <p:nvPr/>
        </p:nvSpPr>
        <p:spPr>
          <a:xfrm>
            <a:off x="651543" y="2522693"/>
            <a:ext cx="1050613" cy="1628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Açık admin panelleri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76441" y="2767022"/>
            <a:ext cx="97731" cy="97731"/>
          </a:xfrm>
          <a:custGeom>
            <a:avLst/>
            <a:gdLst/>
            <a:ahLst/>
            <a:cxnLst/>
            <a:rect l="l" t="t" r="r" b="b"/>
            <a:pathLst>
              <a:path w="97731" h="97731">
                <a:moveTo>
                  <a:pt x="0" y="48866"/>
                </a:moveTo>
                <a:cubicBezTo>
                  <a:pt x="0" y="21896"/>
                  <a:pt x="21896" y="0"/>
                  <a:pt x="48866" y="0"/>
                </a:cubicBezTo>
                <a:cubicBezTo>
                  <a:pt x="75835" y="0"/>
                  <a:pt x="97731" y="21896"/>
                  <a:pt x="97731" y="48866"/>
                </a:cubicBezTo>
                <a:cubicBezTo>
                  <a:pt x="97731" y="75835"/>
                  <a:pt x="75835" y="97731"/>
                  <a:pt x="48866" y="97731"/>
                </a:cubicBezTo>
                <a:cubicBezTo>
                  <a:pt x="21896" y="97731"/>
                  <a:pt x="0" y="75835"/>
                  <a:pt x="0" y="48866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7" name="Text 15"/>
          <p:cNvSpPr/>
          <p:nvPr/>
        </p:nvSpPr>
        <p:spPr>
          <a:xfrm>
            <a:off x="651543" y="2734445"/>
            <a:ext cx="879583" cy="1628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Yetkisiz erişimler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29844" y="3137587"/>
            <a:ext cx="4528224" cy="1808032"/>
          </a:xfrm>
          <a:custGeom>
            <a:avLst/>
            <a:gdLst/>
            <a:ahLst/>
            <a:cxnLst/>
            <a:rect l="l" t="t" r="r" b="b"/>
            <a:pathLst>
              <a:path w="4528224" h="1808032">
                <a:moveTo>
                  <a:pt x="97724" y="0"/>
                </a:moveTo>
                <a:lnTo>
                  <a:pt x="4430500" y="0"/>
                </a:lnTo>
                <a:cubicBezTo>
                  <a:pt x="4484472" y="0"/>
                  <a:pt x="4528224" y="43753"/>
                  <a:pt x="4528224" y="97724"/>
                </a:cubicBezTo>
                <a:lnTo>
                  <a:pt x="4528224" y="1710308"/>
                </a:lnTo>
                <a:cubicBezTo>
                  <a:pt x="4528224" y="1764279"/>
                  <a:pt x="4484472" y="1808032"/>
                  <a:pt x="4430500" y="1808032"/>
                </a:cubicBezTo>
                <a:lnTo>
                  <a:pt x="97724" y="1808032"/>
                </a:lnTo>
                <a:cubicBezTo>
                  <a:pt x="43753" y="1808032"/>
                  <a:pt x="0" y="1764279"/>
                  <a:pt x="0" y="1710308"/>
                </a:cubicBezTo>
                <a:lnTo>
                  <a:pt x="0" y="97724"/>
                </a:lnTo>
                <a:cubicBezTo>
                  <a:pt x="0" y="43789"/>
                  <a:pt x="43789" y="0"/>
                  <a:pt x="97724" y="0"/>
                </a:cubicBezTo>
                <a:close/>
              </a:path>
            </a:pathLst>
          </a:custGeom>
          <a:gradFill rotWithShape="1" flip="none">
            <a:gsLst>
              <a:gs pos="0">
                <a:srgbClr val="F0B100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F0B100">
                <a:alpha val="50196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464224" y="3271968"/>
            <a:ext cx="390926" cy="390926"/>
          </a:xfrm>
          <a:custGeom>
            <a:avLst/>
            <a:gdLst/>
            <a:ahLst/>
            <a:cxnLst/>
            <a:rect l="l" t="t" r="r" b="b"/>
            <a:pathLst>
              <a:path w="390926" h="390926">
                <a:moveTo>
                  <a:pt x="97731" y="0"/>
                </a:moveTo>
                <a:lnTo>
                  <a:pt x="293194" y="0"/>
                </a:lnTo>
                <a:cubicBezTo>
                  <a:pt x="347170" y="0"/>
                  <a:pt x="390926" y="43756"/>
                  <a:pt x="390926" y="97731"/>
                </a:cubicBezTo>
                <a:lnTo>
                  <a:pt x="390926" y="293194"/>
                </a:lnTo>
                <a:cubicBezTo>
                  <a:pt x="390926" y="347170"/>
                  <a:pt x="347170" y="390926"/>
                  <a:pt x="293194" y="390926"/>
                </a:cubicBezTo>
                <a:lnTo>
                  <a:pt x="97731" y="390926"/>
                </a:lnTo>
                <a:cubicBezTo>
                  <a:pt x="43756" y="390926"/>
                  <a:pt x="0" y="347170"/>
                  <a:pt x="0" y="293194"/>
                </a:cubicBezTo>
                <a:lnTo>
                  <a:pt x="0" y="97731"/>
                </a:lnTo>
                <a:cubicBezTo>
                  <a:pt x="0" y="43756"/>
                  <a:pt x="43756" y="0"/>
                  <a:pt x="97731" y="0"/>
                </a:cubicBezTo>
                <a:close/>
              </a:path>
            </a:pathLst>
          </a:custGeom>
          <a:solidFill>
            <a:srgbClr val="F0B100">
              <a:alpha val="3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578244" y="3385988"/>
            <a:ext cx="162886" cy="162886"/>
          </a:xfrm>
          <a:custGeom>
            <a:avLst/>
            <a:gdLst/>
            <a:ahLst/>
            <a:cxnLst/>
            <a:rect l="l" t="t" r="r" b="b"/>
            <a:pathLst>
              <a:path w="162886" h="162886">
                <a:moveTo>
                  <a:pt x="81443" y="162886"/>
                </a:moveTo>
                <a:cubicBezTo>
                  <a:pt x="126392" y="162886"/>
                  <a:pt x="162886" y="126392"/>
                  <a:pt x="162886" y="81443"/>
                </a:cubicBezTo>
                <a:cubicBezTo>
                  <a:pt x="162886" y="36493"/>
                  <a:pt x="126392" y="0"/>
                  <a:pt x="81443" y="0"/>
                </a:cubicBezTo>
                <a:cubicBezTo>
                  <a:pt x="36493" y="0"/>
                  <a:pt x="0" y="36493"/>
                  <a:pt x="0" y="81443"/>
                </a:cubicBezTo>
                <a:cubicBezTo>
                  <a:pt x="0" y="126392"/>
                  <a:pt x="36493" y="162886"/>
                  <a:pt x="81443" y="162886"/>
                </a:cubicBezTo>
                <a:close/>
                <a:moveTo>
                  <a:pt x="81443" y="43267"/>
                </a:moveTo>
                <a:cubicBezTo>
                  <a:pt x="85674" y="43267"/>
                  <a:pt x="89078" y="46671"/>
                  <a:pt x="89078" y="50902"/>
                </a:cubicBezTo>
                <a:lnTo>
                  <a:pt x="89078" y="86533"/>
                </a:lnTo>
                <a:cubicBezTo>
                  <a:pt x="89078" y="90764"/>
                  <a:pt x="85674" y="94168"/>
                  <a:pt x="81443" y="94168"/>
                </a:cubicBezTo>
                <a:cubicBezTo>
                  <a:pt x="77212" y="94168"/>
                  <a:pt x="73808" y="90764"/>
                  <a:pt x="73808" y="86533"/>
                </a:cubicBezTo>
                <a:lnTo>
                  <a:pt x="73808" y="50902"/>
                </a:lnTo>
                <a:cubicBezTo>
                  <a:pt x="73808" y="46671"/>
                  <a:pt x="77212" y="43267"/>
                  <a:pt x="81443" y="43267"/>
                </a:cubicBezTo>
                <a:close/>
                <a:moveTo>
                  <a:pt x="72949" y="111984"/>
                </a:moveTo>
                <a:cubicBezTo>
                  <a:pt x="72755" y="108831"/>
                  <a:pt x="74328" y="105831"/>
                  <a:pt x="77031" y="104196"/>
                </a:cubicBezTo>
                <a:cubicBezTo>
                  <a:pt x="79734" y="102561"/>
                  <a:pt x="83120" y="102561"/>
                  <a:pt x="85823" y="104196"/>
                </a:cubicBezTo>
                <a:cubicBezTo>
                  <a:pt x="88526" y="105831"/>
                  <a:pt x="90099" y="108831"/>
                  <a:pt x="89905" y="111984"/>
                </a:cubicBezTo>
                <a:cubicBezTo>
                  <a:pt x="90099" y="115137"/>
                  <a:pt x="88526" y="118137"/>
                  <a:pt x="85823" y="119772"/>
                </a:cubicBezTo>
                <a:cubicBezTo>
                  <a:pt x="83120" y="121407"/>
                  <a:pt x="79734" y="121407"/>
                  <a:pt x="77031" y="119772"/>
                </a:cubicBezTo>
                <a:cubicBezTo>
                  <a:pt x="74328" y="118137"/>
                  <a:pt x="72755" y="115137"/>
                  <a:pt x="72949" y="111984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21" name="Text 19"/>
          <p:cNvSpPr/>
          <p:nvPr/>
        </p:nvSpPr>
        <p:spPr>
          <a:xfrm>
            <a:off x="952882" y="3353411"/>
            <a:ext cx="724842" cy="228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3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Orta Risk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64224" y="3760625"/>
            <a:ext cx="4406060" cy="32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09" b="1" dirty="0">
                <a:solidFill>
                  <a:srgbClr val="FDC7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4.0 - 8.9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64224" y="4151551"/>
            <a:ext cx="4316473" cy="187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Kısa sürede çözülmesi gereken önemli bulgular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76441" y="4467142"/>
            <a:ext cx="97731" cy="97731"/>
          </a:xfrm>
          <a:custGeom>
            <a:avLst/>
            <a:gdLst/>
            <a:ahLst/>
            <a:cxnLst/>
            <a:rect l="l" t="t" r="r" b="b"/>
            <a:pathLst>
              <a:path w="97731" h="97731">
                <a:moveTo>
                  <a:pt x="0" y="48866"/>
                </a:moveTo>
                <a:cubicBezTo>
                  <a:pt x="0" y="21896"/>
                  <a:pt x="21896" y="0"/>
                  <a:pt x="48866" y="0"/>
                </a:cubicBezTo>
                <a:cubicBezTo>
                  <a:pt x="75835" y="0"/>
                  <a:pt x="97731" y="21896"/>
                  <a:pt x="97731" y="48866"/>
                </a:cubicBezTo>
                <a:cubicBezTo>
                  <a:pt x="97731" y="75835"/>
                  <a:pt x="75835" y="97731"/>
                  <a:pt x="48866" y="97731"/>
                </a:cubicBezTo>
                <a:cubicBezTo>
                  <a:pt x="21896" y="97731"/>
                  <a:pt x="0" y="75835"/>
                  <a:pt x="0" y="48866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25" name="Text 23"/>
          <p:cNvSpPr/>
          <p:nvPr/>
        </p:nvSpPr>
        <p:spPr>
          <a:xfrm>
            <a:off x="651543" y="4434565"/>
            <a:ext cx="1115768" cy="1628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Eksik Access kontrolü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76441" y="4678894"/>
            <a:ext cx="97731" cy="97731"/>
          </a:xfrm>
          <a:custGeom>
            <a:avLst/>
            <a:gdLst/>
            <a:ahLst/>
            <a:cxnLst/>
            <a:rect l="l" t="t" r="r" b="b"/>
            <a:pathLst>
              <a:path w="97731" h="97731">
                <a:moveTo>
                  <a:pt x="0" y="48866"/>
                </a:moveTo>
                <a:cubicBezTo>
                  <a:pt x="0" y="21896"/>
                  <a:pt x="21896" y="0"/>
                  <a:pt x="48866" y="0"/>
                </a:cubicBezTo>
                <a:cubicBezTo>
                  <a:pt x="75835" y="0"/>
                  <a:pt x="97731" y="21896"/>
                  <a:pt x="97731" y="48866"/>
                </a:cubicBezTo>
                <a:cubicBezTo>
                  <a:pt x="97731" y="75835"/>
                  <a:pt x="75835" y="97731"/>
                  <a:pt x="48866" y="97731"/>
                </a:cubicBezTo>
                <a:cubicBezTo>
                  <a:pt x="21896" y="97731"/>
                  <a:pt x="0" y="75835"/>
                  <a:pt x="0" y="48866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27" name="Text 25"/>
          <p:cNvSpPr/>
          <p:nvPr/>
        </p:nvSpPr>
        <p:spPr>
          <a:xfrm>
            <a:off x="651543" y="4646317"/>
            <a:ext cx="1246076" cy="1628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Zayıf TLS yapılandırması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29844" y="5049459"/>
            <a:ext cx="4528224" cy="1808032"/>
          </a:xfrm>
          <a:custGeom>
            <a:avLst/>
            <a:gdLst/>
            <a:ahLst/>
            <a:cxnLst/>
            <a:rect l="l" t="t" r="r" b="b"/>
            <a:pathLst>
              <a:path w="4528224" h="1808032">
                <a:moveTo>
                  <a:pt x="97724" y="0"/>
                </a:moveTo>
                <a:lnTo>
                  <a:pt x="4430500" y="0"/>
                </a:lnTo>
                <a:cubicBezTo>
                  <a:pt x="4484472" y="0"/>
                  <a:pt x="4528224" y="43753"/>
                  <a:pt x="4528224" y="97724"/>
                </a:cubicBezTo>
                <a:lnTo>
                  <a:pt x="4528224" y="1710308"/>
                </a:lnTo>
                <a:cubicBezTo>
                  <a:pt x="4528224" y="1764279"/>
                  <a:pt x="4484472" y="1808032"/>
                  <a:pt x="4430500" y="1808032"/>
                </a:cubicBezTo>
                <a:lnTo>
                  <a:pt x="97724" y="1808032"/>
                </a:lnTo>
                <a:cubicBezTo>
                  <a:pt x="43753" y="1808032"/>
                  <a:pt x="0" y="1764279"/>
                  <a:pt x="0" y="1710308"/>
                </a:cubicBezTo>
                <a:lnTo>
                  <a:pt x="0" y="97724"/>
                </a:lnTo>
                <a:cubicBezTo>
                  <a:pt x="0" y="43789"/>
                  <a:pt x="43789" y="0"/>
                  <a:pt x="97724" y="0"/>
                </a:cubicBezTo>
                <a:close/>
              </a:path>
            </a:pathLst>
          </a:custGeom>
          <a:gradFill rotWithShape="1" flip="none">
            <a:gsLst>
              <a:gs pos="0">
                <a:srgbClr val="00C950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00C950">
                <a:alpha val="5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464224" y="5183840"/>
            <a:ext cx="390926" cy="390926"/>
          </a:xfrm>
          <a:custGeom>
            <a:avLst/>
            <a:gdLst/>
            <a:ahLst/>
            <a:cxnLst/>
            <a:rect l="l" t="t" r="r" b="b"/>
            <a:pathLst>
              <a:path w="390926" h="390926">
                <a:moveTo>
                  <a:pt x="97731" y="0"/>
                </a:moveTo>
                <a:lnTo>
                  <a:pt x="293194" y="0"/>
                </a:lnTo>
                <a:cubicBezTo>
                  <a:pt x="347170" y="0"/>
                  <a:pt x="390926" y="43756"/>
                  <a:pt x="390926" y="97731"/>
                </a:cubicBezTo>
                <a:lnTo>
                  <a:pt x="390926" y="293194"/>
                </a:lnTo>
                <a:cubicBezTo>
                  <a:pt x="390926" y="347170"/>
                  <a:pt x="347170" y="390926"/>
                  <a:pt x="293194" y="390926"/>
                </a:cubicBezTo>
                <a:lnTo>
                  <a:pt x="97731" y="390926"/>
                </a:lnTo>
                <a:cubicBezTo>
                  <a:pt x="43756" y="390926"/>
                  <a:pt x="0" y="347170"/>
                  <a:pt x="0" y="293194"/>
                </a:cubicBezTo>
                <a:lnTo>
                  <a:pt x="0" y="97731"/>
                </a:lnTo>
                <a:cubicBezTo>
                  <a:pt x="0" y="43756"/>
                  <a:pt x="43756" y="0"/>
                  <a:pt x="97731" y="0"/>
                </a:cubicBezTo>
                <a:close/>
              </a:path>
            </a:pathLst>
          </a:custGeom>
          <a:solidFill>
            <a:srgbClr val="00C950">
              <a:alpha val="3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578244" y="5297860"/>
            <a:ext cx="162886" cy="162886"/>
          </a:xfrm>
          <a:custGeom>
            <a:avLst/>
            <a:gdLst/>
            <a:ahLst/>
            <a:cxnLst/>
            <a:rect l="l" t="t" r="r" b="b"/>
            <a:pathLst>
              <a:path w="162886" h="162886">
                <a:moveTo>
                  <a:pt x="81443" y="162886"/>
                </a:moveTo>
                <a:cubicBezTo>
                  <a:pt x="126392" y="162886"/>
                  <a:pt x="162886" y="126392"/>
                  <a:pt x="162886" y="81443"/>
                </a:cubicBezTo>
                <a:cubicBezTo>
                  <a:pt x="162886" y="36493"/>
                  <a:pt x="126392" y="0"/>
                  <a:pt x="81443" y="0"/>
                </a:cubicBezTo>
                <a:cubicBezTo>
                  <a:pt x="36493" y="0"/>
                  <a:pt x="0" y="36493"/>
                  <a:pt x="0" y="81443"/>
                </a:cubicBezTo>
                <a:cubicBezTo>
                  <a:pt x="0" y="126392"/>
                  <a:pt x="36493" y="162886"/>
                  <a:pt x="81443" y="162886"/>
                </a:cubicBezTo>
                <a:close/>
                <a:moveTo>
                  <a:pt x="71263" y="50902"/>
                </a:moveTo>
                <a:cubicBezTo>
                  <a:pt x="71263" y="45283"/>
                  <a:pt x="75824" y="40721"/>
                  <a:pt x="81443" y="40721"/>
                </a:cubicBezTo>
                <a:cubicBezTo>
                  <a:pt x="87062" y="40721"/>
                  <a:pt x="91623" y="45283"/>
                  <a:pt x="91623" y="50902"/>
                </a:cubicBezTo>
                <a:cubicBezTo>
                  <a:pt x="91623" y="56520"/>
                  <a:pt x="87062" y="61082"/>
                  <a:pt x="81443" y="61082"/>
                </a:cubicBezTo>
                <a:cubicBezTo>
                  <a:pt x="75824" y="61082"/>
                  <a:pt x="71263" y="56520"/>
                  <a:pt x="71263" y="50902"/>
                </a:cubicBezTo>
                <a:close/>
                <a:moveTo>
                  <a:pt x="68717" y="71263"/>
                </a:moveTo>
                <a:lnTo>
                  <a:pt x="83988" y="71263"/>
                </a:lnTo>
                <a:cubicBezTo>
                  <a:pt x="88219" y="71263"/>
                  <a:pt x="91623" y="74667"/>
                  <a:pt x="91623" y="78898"/>
                </a:cubicBezTo>
                <a:lnTo>
                  <a:pt x="91623" y="106894"/>
                </a:lnTo>
                <a:lnTo>
                  <a:pt x="94168" y="106894"/>
                </a:lnTo>
                <a:cubicBezTo>
                  <a:pt x="98400" y="106894"/>
                  <a:pt x="101804" y="110298"/>
                  <a:pt x="101804" y="114529"/>
                </a:cubicBezTo>
                <a:cubicBezTo>
                  <a:pt x="101804" y="118760"/>
                  <a:pt x="98400" y="122164"/>
                  <a:pt x="94168" y="122164"/>
                </a:cubicBezTo>
                <a:lnTo>
                  <a:pt x="68717" y="122164"/>
                </a:lnTo>
                <a:cubicBezTo>
                  <a:pt x="64486" y="122164"/>
                  <a:pt x="61082" y="118760"/>
                  <a:pt x="61082" y="114529"/>
                </a:cubicBezTo>
                <a:cubicBezTo>
                  <a:pt x="61082" y="110298"/>
                  <a:pt x="64486" y="106894"/>
                  <a:pt x="68717" y="106894"/>
                </a:cubicBezTo>
                <a:lnTo>
                  <a:pt x="76353" y="106894"/>
                </a:lnTo>
                <a:lnTo>
                  <a:pt x="76353" y="86533"/>
                </a:lnTo>
                <a:lnTo>
                  <a:pt x="68717" y="86533"/>
                </a:lnTo>
                <a:cubicBezTo>
                  <a:pt x="64486" y="86533"/>
                  <a:pt x="61082" y="83129"/>
                  <a:pt x="61082" y="78898"/>
                </a:cubicBezTo>
                <a:cubicBezTo>
                  <a:pt x="61082" y="74667"/>
                  <a:pt x="64486" y="71263"/>
                  <a:pt x="68717" y="71263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1" name="Text 29"/>
          <p:cNvSpPr/>
          <p:nvPr/>
        </p:nvSpPr>
        <p:spPr>
          <a:xfrm>
            <a:off x="952882" y="5265283"/>
            <a:ext cx="871439" cy="228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3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Düşük Risk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64224" y="5672497"/>
            <a:ext cx="4406060" cy="32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09" b="1" dirty="0">
                <a:solidFill>
                  <a:srgbClr val="05DF7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0.1 - 3.9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64224" y="6063423"/>
            <a:ext cx="4316473" cy="187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Planlanan dönemde çözülebilir küçük bulgular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76441" y="6379014"/>
            <a:ext cx="97731" cy="97731"/>
          </a:xfrm>
          <a:custGeom>
            <a:avLst/>
            <a:gdLst/>
            <a:ahLst/>
            <a:cxnLst/>
            <a:rect l="l" t="t" r="r" b="b"/>
            <a:pathLst>
              <a:path w="97731" h="97731">
                <a:moveTo>
                  <a:pt x="0" y="48866"/>
                </a:moveTo>
                <a:cubicBezTo>
                  <a:pt x="0" y="21896"/>
                  <a:pt x="21896" y="0"/>
                  <a:pt x="48866" y="0"/>
                </a:cubicBezTo>
                <a:cubicBezTo>
                  <a:pt x="75835" y="0"/>
                  <a:pt x="97731" y="21896"/>
                  <a:pt x="97731" y="48866"/>
                </a:cubicBezTo>
                <a:cubicBezTo>
                  <a:pt x="97731" y="75835"/>
                  <a:pt x="75835" y="97731"/>
                  <a:pt x="48866" y="97731"/>
                </a:cubicBezTo>
                <a:cubicBezTo>
                  <a:pt x="21896" y="97731"/>
                  <a:pt x="0" y="75835"/>
                  <a:pt x="0" y="48866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5" name="Text 33"/>
          <p:cNvSpPr/>
          <p:nvPr/>
        </p:nvSpPr>
        <p:spPr>
          <a:xfrm>
            <a:off x="651543" y="6346437"/>
            <a:ext cx="716697" cy="1628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Eksik loglama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76441" y="6590766"/>
            <a:ext cx="97731" cy="97731"/>
          </a:xfrm>
          <a:custGeom>
            <a:avLst/>
            <a:gdLst/>
            <a:ahLst/>
            <a:cxnLst/>
            <a:rect l="l" t="t" r="r" b="b"/>
            <a:pathLst>
              <a:path w="97731" h="97731">
                <a:moveTo>
                  <a:pt x="0" y="48866"/>
                </a:moveTo>
                <a:cubicBezTo>
                  <a:pt x="0" y="21896"/>
                  <a:pt x="21896" y="0"/>
                  <a:pt x="48866" y="0"/>
                </a:cubicBezTo>
                <a:cubicBezTo>
                  <a:pt x="75835" y="0"/>
                  <a:pt x="97731" y="21896"/>
                  <a:pt x="97731" y="48866"/>
                </a:cubicBezTo>
                <a:cubicBezTo>
                  <a:pt x="97731" y="75835"/>
                  <a:pt x="75835" y="97731"/>
                  <a:pt x="48866" y="97731"/>
                </a:cubicBezTo>
                <a:cubicBezTo>
                  <a:pt x="21896" y="97731"/>
                  <a:pt x="0" y="75835"/>
                  <a:pt x="0" y="48866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7" name="Text 35"/>
          <p:cNvSpPr/>
          <p:nvPr/>
        </p:nvSpPr>
        <p:spPr>
          <a:xfrm>
            <a:off x="651543" y="6558188"/>
            <a:ext cx="1066902" cy="1628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Bilgi verme başlıkları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997666" y="1013964"/>
            <a:ext cx="6865635" cy="4845852"/>
          </a:xfrm>
          <a:custGeom>
            <a:avLst/>
            <a:gdLst/>
            <a:ahLst/>
            <a:cxnLst/>
            <a:rect l="l" t="t" r="r" b="b"/>
            <a:pathLst>
              <a:path w="6865635" h="4845852">
                <a:moveTo>
                  <a:pt x="97741" y="0"/>
                </a:moveTo>
                <a:lnTo>
                  <a:pt x="6767894" y="0"/>
                </a:lnTo>
                <a:cubicBezTo>
                  <a:pt x="6821875" y="0"/>
                  <a:pt x="6865635" y="43760"/>
                  <a:pt x="6865635" y="97741"/>
                </a:cubicBezTo>
                <a:lnTo>
                  <a:pt x="6865635" y="4748111"/>
                </a:lnTo>
                <a:cubicBezTo>
                  <a:pt x="6865635" y="4802092"/>
                  <a:pt x="6821875" y="4845852"/>
                  <a:pt x="6767894" y="4845852"/>
                </a:cubicBezTo>
                <a:lnTo>
                  <a:pt x="97741" y="4845852"/>
                </a:lnTo>
                <a:cubicBezTo>
                  <a:pt x="43760" y="4845852"/>
                  <a:pt x="0" y="4802092"/>
                  <a:pt x="0" y="4748111"/>
                </a:cubicBezTo>
                <a:lnTo>
                  <a:pt x="0" y="97741"/>
                </a:lnTo>
                <a:cubicBezTo>
                  <a:pt x="0" y="43796"/>
                  <a:pt x="43796" y="0"/>
                  <a:pt x="97741" y="0"/>
                </a:cubicBezTo>
                <a:close/>
              </a:path>
            </a:pathLst>
          </a:custGeom>
          <a:gradFill rotWithShape="1" flip="none">
            <a:gsLst>
              <a:gs pos="0">
                <a:srgbClr val="3A86FF">
                  <a:alpha val="20000"/>
                </a:srgbClr>
              </a:gs>
              <a:gs pos="100000">
                <a:srgbClr val="01F5D4">
                  <a:alpha val="20000"/>
                </a:srgbClr>
              </a:gs>
            </a:gsLst>
            <a:lin ang="2700000" scaled="1"/>
          </a:gradFill>
          <a:ln w="12700">
            <a:solidFill>
              <a:srgbClr val="3A86FF">
                <a:alpha val="40000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5132047" y="1148345"/>
            <a:ext cx="6670172" cy="228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4" b="1" dirty="0">
                <a:solidFill>
                  <a:srgbClr val="EDF2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Rapor Özellikleri</a:t>
            </a:r>
            <a:endParaRPr lang="en-US" sz="1600" dirty="0"/>
          </a:p>
        </p:txBody>
      </p:sp>
      <p:pic>
        <p:nvPicPr>
          <p:cNvPr id="40" name="Image 0" descr="https://kimi-img.moonshot.cn/pub/slides/26-01-20-04:08:21-d5n8udbo7ord9806uj4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132047" y="1441539"/>
            <a:ext cx="5538116" cy="1954629"/>
          </a:xfrm>
          <a:prstGeom prst="roundRect">
            <a:avLst>
              <a:gd name="adj" fmla="val 0"/>
            </a:avLst>
          </a:prstGeom>
        </p:spPr>
      </p:pic>
      <p:sp>
        <p:nvSpPr>
          <p:cNvPr id="41" name="Shape 38"/>
          <p:cNvSpPr/>
          <p:nvPr/>
        </p:nvSpPr>
        <p:spPr>
          <a:xfrm>
            <a:off x="4997666" y="5969127"/>
            <a:ext cx="3379880" cy="904016"/>
          </a:xfrm>
          <a:custGeom>
            <a:avLst/>
            <a:gdLst/>
            <a:ahLst/>
            <a:cxnLst/>
            <a:rect l="l" t="t" r="r" b="b"/>
            <a:pathLst>
              <a:path w="3379880" h="904016">
                <a:moveTo>
                  <a:pt x="97733" y="0"/>
                </a:moveTo>
                <a:lnTo>
                  <a:pt x="3282147" y="0"/>
                </a:lnTo>
                <a:cubicBezTo>
                  <a:pt x="3336123" y="0"/>
                  <a:pt x="3379880" y="43757"/>
                  <a:pt x="3379880" y="97733"/>
                </a:cubicBezTo>
                <a:lnTo>
                  <a:pt x="3379880" y="806283"/>
                </a:lnTo>
                <a:cubicBezTo>
                  <a:pt x="3379880" y="860259"/>
                  <a:pt x="3336123" y="904016"/>
                  <a:pt x="3282147" y="904016"/>
                </a:cubicBezTo>
                <a:lnTo>
                  <a:pt x="97733" y="904016"/>
                </a:lnTo>
                <a:cubicBezTo>
                  <a:pt x="43757" y="904016"/>
                  <a:pt x="0" y="860259"/>
                  <a:pt x="0" y="806283"/>
                </a:cubicBezTo>
                <a:lnTo>
                  <a:pt x="0" y="97733"/>
                </a:lnTo>
                <a:cubicBezTo>
                  <a:pt x="0" y="43757"/>
                  <a:pt x="43757" y="0"/>
                  <a:pt x="97733" y="0"/>
                </a:cubicBezTo>
                <a:close/>
              </a:path>
            </a:pathLst>
          </a:custGeom>
          <a:solidFill>
            <a:srgbClr val="3A86FF">
              <a:alpha val="10196"/>
            </a:srgbClr>
          </a:solidFill>
          <a:ln w="12700">
            <a:solidFill>
              <a:srgbClr val="3A86FF">
                <a:alpha val="30196"/>
              </a:srgbClr>
            </a:solidFill>
            <a:prstDash val="solid"/>
          </a:ln>
        </p:spPr>
      </p:sp>
      <p:sp>
        <p:nvSpPr>
          <p:cNvPr id="42" name="Shape 39"/>
          <p:cNvSpPr/>
          <p:nvPr/>
        </p:nvSpPr>
        <p:spPr>
          <a:xfrm>
            <a:off x="5140191" y="6136085"/>
            <a:ext cx="146597" cy="130309"/>
          </a:xfrm>
          <a:custGeom>
            <a:avLst/>
            <a:gdLst/>
            <a:ahLst/>
            <a:cxnLst/>
            <a:rect l="l" t="t" r="r" b="b"/>
            <a:pathLst>
              <a:path w="146597" h="130309">
                <a:moveTo>
                  <a:pt x="91827" y="305"/>
                </a:moveTo>
                <a:cubicBezTo>
                  <a:pt x="87500" y="-942"/>
                  <a:pt x="82995" y="1578"/>
                  <a:pt x="81748" y="5905"/>
                </a:cubicBezTo>
                <a:lnTo>
                  <a:pt x="49171" y="119925"/>
                </a:lnTo>
                <a:cubicBezTo>
                  <a:pt x="47924" y="124251"/>
                  <a:pt x="50444" y="128756"/>
                  <a:pt x="54770" y="130003"/>
                </a:cubicBezTo>
                <a:cubicBezTo>
                  <a:pt x="59097" y="131250"/>
                  <a:pt x="63602" y="128731"/>
                  <a:pt x="64849" y="124404"/>
                </a:cubicBezTo>
                <a:lnTo>
                  <a:pt x="97426" y="10384"/>
                </a:lnTo>
                <a:cubicBezTo>
                  <a:pt x="98673" y="6057"/>
                  <a:pt x="96154" y="1553"/>
                  <a:pt x="91827" y="305"/>
                </a:cubicBezTo>
                <a:close/>
                <a:moveTo>
                  <a:pt x="108268" y="34944"/>
                </a:moveTo>
                <a:cubicBezTo>
                  <a:pt x="105087" y="38125"/>
                  <a:pt x="105087" y="43292"/>
                  <a:pt x="108268" y="46473"/>
                </a:cubicBezTo>
                <a:lnTo>
                  <a:pt x="126949" y="65154"/>
                </a:lnTo>
                <a:lnTo>
                  <a:pt x="108268" y="83835"/>
                </a:lnTo>
                <a:cubicBezTo>
                  <a:pt x="105087" y="87017"/>
                  <a:pt x="105087" y="92183"/>
                  <a:pt x="108268" y="95365"/>
                </a:cubicBezTo>
                <a:cubicBezTo>
                  <a:pt x="111449" y="98546"/>
                  <a:pt x="116616" y="98546"/>
                  <a:pt x="119797" y="95365"/>
                </a:cubicBezTo>
                <a:lnTo>
                  <a:pt x="144230" y="70932"/>
                </a:lnTo>
                <a:cubicBezTo>
                  <a:pt x="147412" y="67750"/>
                  <a:pt x="147412" y="62584"/>
                  <a:pt x="144230" y="59402"/>
                </a:cubicBezTo>
                <a:lnTo>
                  <a:pt x="119797" y="34970"/>
                </a:lnTo>
                <a:cubicBezTo>
                  <a:pt x="116616" y="31788"/>
                  <a:pt x="111449" y="31788"/>
                  <a:pt x="108268" y="34970"/>
                </a:cubicBezTo>
                <a:close/>
                <a:moveTo>
                  <a:pt x="38355" y="34944"/>
                </a:moveTo>
                <a:cubicBezTo>
                  <a:pt x="35173" y="31763"/>
                  <a:pt x="30007" y="31763"/>
                  <a:pt x="26825" y="34944"/>
                </a:cubicBezTo>
                <a:lnTo>
                  <a:pt x="2392" y="59377"/>
                </a:lnTo>
                <a:cubicBezTo>
                  <a:pt x="-789" y="62558"/>
                  <a:pt x="-789" y="67725"/>
                  <a:pt x="2392" y="70906"/>
                </a:cubicBezTo>
                <a:lnTo>
                  <a:pt x="26825" y="95339"/>
                </a:lnTo>
                <a:cubicBezTo>
                  <a:pt x="30007" y="98520"/>
                  <a:pt x="35173" y="98520"/>
                  <a:pt x="38355" y="95339"/>
                </a:cubicBezTo>
                <a:cubicBezTo>
                  <a:pt x="41536" y="92158"/>
                  <a:pt x="41536" y="86991"/>
                  <a:pt x="38355" y="83810"/>
                </a:cubicBezTo>
                <a:lnTo>
                  <a:pt x="19674" y="65154"/>
                </a:lnTo>
                <a:lnTo>
                  <a:pt x="38329" y="46473"/>
                </a:lnTo>
                <a:cubicBezTo>
                  <a:pt x="41510" y="43292"/>
                  <a:pt x="41510" y="38125"/>
                  <a:pt x="38329" y="34944"/>
                </a:cubicBezTo>
                <a:close/>
              </a:path>
            </a:pathLst>
          </a:custGeom>
          <a:solidFill>
            <a:srgbClr val="00F5D4"/>
          </a:solidFill>
          <a:ln/>
        </p:spPr>
      </p:sp>
      <p:sp>
        <p:nvSpPr>
          <p:cNvPr id="43" name="Text 40"/>
          <p:cNvSpPr/>
          <p:nvPr/>
        </p:nvSpPr>
        <p:spPr>
          <a:xfrm>
            <a:off x="5294933" y="6103508"/>
            <a:ext cx="3013387" cy="1954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6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JSON Formatı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5132047" y="6364125"/>
            <a:ext cx="3168128" cy="374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Makine tarafından okunabilir yapı. CI/CD entegrasyonu ve otomasyon için idealdir.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8482277" y="5969127"/>
            <a:ext cx="3379880" cy="904016"/>
          </a:xfrm>
          <a:custGeom>
            <a:avLst/>
            <a:gdLst/>
            <a:ahLst/>
            <a:cxnLst/>
            <a:rect l="l" t="t" r="r" b="b"/>
            <a:pathLst>
              <a:path w="3379880" h="904016">
                <a:moveTo>
                  <a:pt x="97733" y="0"/>
                </a:moveTo>
                <a:lnTo>
                  <a:pt x="3282147" y="0"/>
                </a:lnTo>
                <a:cubicBezTo>
                  <a:pt x="3336123" y="0"/>
                  <a:pt x="3379880" y="43757"/>
                  <a:pt x="3379880" y="97733"/>
                </a:cubicBezTo>
                <a:lnTo>
                  <a:pt x="3379880" y="806283"/>
                </a:lnTo>
                <a:cubicBezTo>
                  <a:pt x="3379880" y="860259"/>
                  <a:pt x="3336123" y="904016"/>
                  <a:pt x="3282147" y="904016"/>
                </a:cubicBezTo>
                <a:lnTo>
                  <a:pt x="97733" y="904016"/>
                </a:lnTo>
                <a:cubicBezTo>
                  <a:pt x="43757" y="904016"/>
                  <a:pt x="0" y="860259"/>
                  <a:pt x="0" y="806283"/>
                </a:cubicBezTo>
                <a:lnTo>
                  <a:pt x="0" y="97733"/>
                </a:lnTo>
                <a:cubicBezTo>
                  <a:pt x="0" y="43757"/>
                  <a:pt x="43757" y="0"/>
                  <a:pt x="97733" y="0"/>
                </a:cubicBezTo>
                <a:close/>
              </a:path>
            </a:pathLst>
          </a:custGeom>
          <a:solidFill>
            <a:srgbClr val="01F5D4">
              <a:alpha val="10196"/>
            </a:srgbClr>
          </a:solidFill>
          <a:ln w="12700">
            <a:solidFill>
              <a:srgbClr val="01F5D4">
                <a:alpha val="30196"/>
              </a:srgbClr>
            </a:solidFill>
            <a:prstDash val="solid"/>
          </a:ln>
        </p:spPr>
      </p:sp>
      <p:sp>
        <p:nvSpPr>
          <p:cNvPr id="46" name="Shape 43"/>
          <p:cNvSpPr/>
          <p:nvPr/>
        </p:nvSpPr>
        <p:spPr>
          <a:xfrm>
            <a:off x="8649234" y="6136085"/>
            <a:ext cx="97731" cy="130309"/>
          </a:xfrm>
          <a:custGeom>
            <a:avLst/>
            <a:gdLst/>
            <a:ahLst/>
            <a:cxnLst/>
            <a:rect l="l" t="t" r="r" b="b"/>
            <a:pathLst>
              <a:path w="97731" h="130309">
                <a:moveTo>
                  <a:pt x="0" y="16289"/>
                </a:moveTo>
                <a:cubicBezTo>
                  <a:pt x="0" y="7304"/>
                  <a:pt x="7304" y="0"/>
                  <a:pt x="16289" y="0"/>
                </a:cubicBezTo>
                <a:lnTo>
                  <a:pt x="54338" y="0"/>
                </a:lnTo>
                <a:cubicBezTo>
                  <a:pt x="58664" y="0"/>
                  <a:pt x="62813" y="1705"/>
                  <a:pt x="65867" y="4759"/>
                </a:cubicBezTo>
                <a:lnTo>
                  <a:pt x="92972" y="31890"/>
                </a:lnTo>
                <a:cubicBezTo>
                  <a:pt x="96026" y="34944"/>
                  <a:pt x="97731" y="39093"/>
                  <a:pt x="97731" y="43419"/>
                </a:cubicBezTo>
                <a:lnTo>
                  <a:pt x="97731" y="114020"/>
                </a:lnTo>
                <a:cubicBezTo>
                  <a:pt x="97731" y="123004"/>
                  <a:pt x="90427" y="130309"/>
                  <a:pt x="81443" y="130309"/>
                </a:cubicBezTo>
                <a:lnTo>
                  <a:pt x="16289" y="130309"/>
                </a:lnTo>
                <a:cubicBezTo>
                  <a:pt x="7304" y="130309"/>
                  <a:pt x="0" y="123004"/>
                  <a:pt x="0" y="114020"/>
                </a:cubicBezTo>
                <a:lnTo>
                  <a:pt x="0" y="16289"/>
                </a:lnTo>
                <a:close/>
                <a:moveTo>
                  <a:pt x="52938" y="14889"/>
                </a:moveTo>
                <a:lnTo>
                  <a:pt x="52938" y="38685"/>
                </a:lnTo>
                <a:cubicBezTo>
                  <a:pt x="52938" y="42070"/>
                  <a:pt x="55661" y="44794"/>
                  <a:pt x="59046" y="44794"/>
                </a:cubicBezTo>
                <a:lnTo>
                  <a:pt x="82843" y="44794"/>
                </a:lnTo>
                <a:lnTo>
                  <a:pt x="52938" y="14889"/>
                </a:lnTo>
                <a:close/>
                <a:moveTo>
                  <a:pt x="30541" y="65154"/>
                </a:moveTo>
                <a:cubicBezTo>
                  <a:pt x="27156" y="65154"/>
                  <a:pt x="24433" y="67878"/>
                  <a:pt x="24433" y="71263"/>
                </a:cubicBezTo>
                <a:cubicBezTo>
                  <a:pt x="24433" y="74647"/>
                  <a:pt x="27156" y="77371"/>
                  <a:pt x="30541" y="77371"/>
                </a:cubicBezTo>
                <a:lnTo>
                  <a:pt x="67190" y="77371"/>
                </a:lnTo>
                <a:cubicBezTo>
                  <a:pt x="70575" y="77371"/>
                  <a:pt x="73299" y="74647"/>
                  <a:pt x="73299" y="71263"/>
                </a:cubicBezTo>
                <a:cubicBezTo>
                  <a:pt x="73299" y="67878"/>
                  <a:pt x="70575" y="65154"/>
                  <a:pt x="67190" y="65154"/>
                </a:cubicBezTo>
                <a:lnTo>
                  <a:pt x="30541" y="65154"/>
                </a:lnTo>
                <a:close/>
                <a:moveTo>
                  <a:pt x="30541" y="89587"/>
                </a:moveTo>
                <a:cubicBezTo>
                  <a:pt x="27156" y="89587"/>
                  <a:pt x="24433" y="92310"/>
                  <a:pt x="24433" y="95695"/>
                </a:cubicBezTo>
                <a:cubicBezTo>
                  <a:pt x="24433" y="99080"/>
                  <a:pt x="27156" y="101804"/>
                  <a:pt x="30541" y="101804"/>
                </a:cubicBezTo>
                <a:lnTo>
                  <a:pt x="67190" y="101804"/>
                </a:lnTo>
                <a:cubicBezTo>
                  <a:pt x="70575" y="101804"/>
                  <a:pt x="73299" y="99080"/>
                  <a:pt x="73299" y="95695"/>
                </a:cubicBezTo>
                <a:cubicBezTo>
                  <a:pt x="73299" y="92310"/>
                  <a:pt x="70575" y="89587"/>
                  <a:pt x="67190" y="89587"/>
                </a:cubicBezTo>
                <a:lnTo>
                  <a:pt x="30541" y="89587"/>
                </a:lnTo>
                <a:close/>
              </a:path>
            </a:pathLst>
          </a:custGeom>
          <a:solidFill>
            <a:srgbClr val="3A86FF"/>
          </a:solidFill>
          <a:ln/>
        </p:spPr>
      </p:sp>
      <p:sp>
        <p:nvSpPr>
          <p:cNvPr id="47" name="Text 44"/>
          <p:cNvSpPr/>
          <p:nvPr/>
        </p:nvSpPr>
        <p:spPr>
          <a:xfrm>
            <a:off x="8779543" y="6103508"/>
            <a:ext cx="3013387" cy="1954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6" b="1" dirty="0">
                <a:solidFill>
                  <a:srgbClr val="3A86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HTML Formatı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8616657" y="6364125"/>
            <a:ext cx="3168128" cy="374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İnsan tarafından okunabilir, responsive tasarımlı rapor. Yönetici özetleri içindir.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4997666" y="6974947"/>
            <a:ext cx="6865635" cy="716697"/>
          </a:xfrm>
          <a:custGeom>
            <a:avLst/>
            <a:gdLst/>
            <a:ahLst/>
            <a:cxnLst/>
            <a:rect l="l" t="t" r="r" b="b"/>
            <a:pathLst>
              <a:path w="6865635" h="716697">
                <a:moveTo>
                  <a:pt x="97729" y="0"/>
                </a:moveTo>
                <a:lnTo>
                  <a:pt x="6767906" y="0"/>
                </a:lnTo>
                <a:cubicBezTo>
                  <a:pt x="6821881" y="0"/>
                  <a:pt x="6865635" y="43755"/>
                  <a:pt x="6865635" y="97729"/>
                </a:cubicBezTo>
                <a:lnTo>
                  <a:pt x="6865635" y="618969"/>
                </a:lnTo>
                <a:cubicBezTo>
                  <a:pt x="6865635" y="672943"/>
                  <a:pt x="6821881" y="716697"/>
                  <a:pt x="6767906" y="716697"/>
                </a:cubicBezTo>
                <a:lnTo>
                  <a:pt x="97729" y="716697"/>
                </a:lnTo>
                <a:cubicBezTo>
                  <a:pt x="43755" y="716697"/>
                  <a:pt x="0" y="672943"/>
                  <a:pt x="0" y="618969"/>
                </a:cubicBezTo>
                <a:lnTo>
                  <a:pt x="0" y="97729"/>
                </a:lnTo>
                <a:cubicBezTo>
                  <a:pt x="0" y="43791"/>
                  <a:pt x="43791" y="0"/>
                  <a:pt x="97729" y="0"/>
                </a:cubicBezTo>
                <a:close/>
              </a:path>
            </a:pathLst>
          </a:custGeom>
          <a:solidFill>
            <a:srgbClr val="8D99AE">
              <a:alpha val="10196"/>
            </a:srgbClr>
          </a:solidFill>
          <a:ln w="12700">
            <a:solidFill>
              <a:srgbClr val="8D99AE">
                <a:alpha val="30196"/>
              </a:srgbClr>
            </a:solidFill>
            <a:prstDash val="solid"/>
          </a:ln>
        </p:spPr>
      </p:sp>
      <p:sp>
        <p:nvSpPr>
          <p:cNvPr id="50" name="Text 47"/>
          <p:cNvSpPr/>
          <p:nvPr/>
        </p:nvSpPr>
        <p:spPr>
          <a:xfrm>
            <a:off x="5132047" y="7109328"/>
            <a:ext cx="6662028" cy="1954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6" b="1" dirty="0">
                <a:solidFill>
                  <a:srgbClr val="00F5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CVSS Benzeri Metodoloji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5132047" y="7369945"/>
            <a:ext cx="6653884" cy="187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Common Vulnerability Scoring System (CVSS) benzeri bir algoritma kullanarak her bulgu için </a:t>
            </a:r>
            <a:pPr>
              <a:lnSpc>
                <a:spcPct val="140000"/>
              </a:lnSpc>
            </a:pPr>
            <a:r>
              <a:rPr lang="en-US" sz="898" b="1" dirty="0">
                <a:solidFill>
                  <a:srgbClr val="00F5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vektör tabanlı skorlama</a:t>
            </a:r>
            <a:pPr>
              <a:lnSpc>
                <a:spcPct val="140000"/>
              </a:lnSpc>
            </a:pPr>
            <a:r>
              <a:rPr lang="en-US" sz="898" dirty="0">
                <a:solidFill>
                  <a:srgbClr val="8D99A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yapılır.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Cloudflare Tunnel Auditor</dc:title>
  <dc:subject>Cloudflare Tunnel Auditor</dc:subject>
  <dc:creator>Kimi</dc:creator>
  <cp:lastModifiedBy>Kimi</cp:lastModifiedBy>
  <cp:revision>1</cp:revision>
  <dcterms:created xsi:type="dcterms:W3CDTF">2026-01-19T20:19:22Z</dcterms:created>
  <dcterms:modified xsi:type="dcterms:W3CDTF">2026-01-19T20:19:22Z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{"Label":"Cloudflare Tunnel Auditor","ContentProducer":"001191110108MACG2KBH8F10000","ProduceID":"19bd7d96-bd52-83b0-8000-00003082cce8","ReservedCode1":"","ContentPropagator":"001191110108MACG2KBH8F20000","PropagateID":"19bd7d96-bd52-83b0-8000-00003082cce8","ReservedCode2":""}</vt:lpwstr>
  </property>
</Properties>
</file>